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ink/ink1.xml" ContentType="application/inkml+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Lst>
  <p:notesMasterIdLst>
    <p:notesMasterId r:id="rId17"/>
  </p:notesMasterIdLst>
  <p:sldIdLst>
    <p:sldId id="256" r:id="rId2"/>
    <p:sldId id="390" r:id="rId3"/>
    <p:sldId id="374" r:id="rId4"/>
    <p:sldId id="388" r:id="rId5"/>
    <p:sldId id="389" r:id="rId6"/>
    <p:sldId id="375" r:id="rId7"/>
    <p:sldId id="376" r:id="rId8"/>
    <p:sldId id="385" r:id="rId9"/>
    <p:sldId id="377" r:id="rId10"/>
    <p:sldId id="386" r:id="rId11"/>
    <p:sldId id="378" r:id="rId12"/>
    <p:sldId id="379" r:id="rId13"/>
    <p:sldId id="387" r:id="rId14"/>
    <p:sldId id="380" r:id="rId15"/>
    <p:sldId id="357" r:id="rId16"/>
  </p:sldIdLst>
  <p:sldSz cx="9144000" cy="5143500" type="screen16x9"/>
  <p:notesSz cx="6807200" cy="9939338"/>
  <p:custDataLst>
    <p:tags r:id="rId1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4B72BB0C-3B5A-4985-9EE2-F1435C6C75F4}">
          <p14:sldIdLst>
            <p14:sldId id="256"/>
            <p14:sldId id="390"/>
            <p14:sldId id="374"/>
            <p14:sldId id="388"/>
            <p14:sldId id="389"/>
            <p14:sldId id="375"/>
            <p14:sldId id="376"/>
            <p14:sldId id="385"/>
            <p14:sldId id="377"/>
            <p14:sldId id="386"/>
            <p14:sldId id="378"/>
            <p14:sldId id="379"/>
            <p14:sldId id="387"/>
            <p14:sldId id="380"/>
            <p14:sldId id="35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蘇子倫" initials="蘇子倫" lastIdx="2" clrIdx="0">
    <p:extLst>
      <p:ext uri="{19B8F6BF-5375-455C-9EA6-DF929625EA0E}">
        <p15:presenceInfo xmlns:p15="http://schemas.microsoft.com/office/powerpoint/2012/main" userId="S-1-5-21-2268770548-353592699-2096778039-13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843C0C"/>
    <a:srgbClr val="4472C4"/>
    <a:srgbClr val="548235"/>
    <a:srgbClr val="81BB59"/>
    <a:srgbClr val="E7BFB7"/>
    <a:srgbClr val="CB8D83"/>
    <a:srgbClr val="ECD0CD"/>
    <a:srgbClr val="F6E7E4"/>
    <a:srgbClr val="D9AB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60" autoAdjust="0"/>
    <p:restoredTop sz="96158" autoAdjust="0"/>
  </p:normalViewPr>
  <p:slideViewPr>
    <p:cSldViewPr snapToGrid="0" snapToObjects="1">
      <p:cViewPr varScale="1">
        <p:scale>
          <a:sx n="145" d="100"/>
          <a:sy n="145" d="100"/>
        </p:scale>
        <p:origin x="216"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0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01T08:12:11.926"/>
    </inkml:context>
    <inkml:brush xml:id="br0">
      <inkml:brushProperty name="width" value="0.05" units="cm"/>
      <inkml:brushProperty name="height" value="0.05" units="cm"/>
    </inkml:brush>
  </inkml:definitions>
  <inkml:trace contextRef="#ctx0" brushRef="#br0">0 0 32,'0'0'0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lang="zh-CN" altLang="en-US"/>
          </a:p>
        </p:txBody>
      </p:sp>
      <p:sp>
        <p:nvSpPr>
          <p:cNvPr id="3" name="日期占位符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7050665C-7120-4033-BA95-2882E51053A8}" type="datetimeFigureOut">
              <a:rPr lang="zh-CN" altLang="en-US" smtClean="0"/>
              <a:t>2023/7/10</a:t>
            </a:fld>
            <a:endParaRPr lang="zh-CN" altLang="en-US"/>
          </a:p>
        </p:txBody>
      </p:sp>
      <p:sp>
        <p:nvSpPr>
          <p:cNvPr id="4" name="幻灯片图像占位符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2" tIns="45710" rIns="91422" bIns="45710" rtlCol="0" anchor="ctr"/>
          <a:lstStyle/>
          <a:p>
            <a:endParaRPr lang="zh-CN" altLang="en-US"/>
          </a:p>
        </p:txBody>
      </p:sp>
      <p:sp>
        <p:nvSpPr>
          <p:cNvPr id="5" name="备注占位符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4FE951B7-4B2D-4B6D-B68F-B7726D6B9142}" type="slidenum">
              <a:rPr lang="zh-CN" altLang="en-US" smtClean="0"/>
              <a:t>‹#›</a:t>
            </a:fld>
            <a:endParaRPr lang="zh-CN" altLang="en-US"/>
          </a:p>
        </p:txBody>
      </p:sp>
    </p:spTree>
    <p:extLst>
      <p:ext uri="{BB962C8B-B14F-4D97-AF65-F5344CB8AC3E}">
        <p14:creationId xmlns:p14="http://schemas.microsoft.com/office/powerpoint/2010/main" val="2601919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1</a:t>
            </a:fld>
            <a:endParaRPr lang="zh-CN" altLang="en-US"/>
          </a:p>
        </p:txBody>
      </p:sp>
    </p:spTree>
    <p:extLst>
      <p:ext uri="{BB962C8B-B14F-4D97-AF65-F5344CB8AC3E}">
        <p14:creationId xmlns:p14="http://schemas.microsoft.com/office/powerpoint/2010/main" val="198867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11</a:t>
            </a:fld>
            <a:endParaRPr lang="zh-CN" altLang="en-US"/>
          </a:p>
        </p:txBody>
      </p:sp>
    </p:spTree>
    <p:extLst>
      <p:ext uri="{BB962C8B-B14F-4D97-AF65-F5344CB8AC3E}">
        <p14:creationId xmlns:p14="http://schemas.microsoft.com/office/powerpoint/2010/main" val="190266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12</a:t>
            </a:fld>
            <a:endParaRPr lang="zh-CN" altLang="en-US"/>
          </a:p>
        </p:txBody>
      </p:sp>
    </p:spTree>
    <p:extLst>
      <p:ext uri="{BB962C8B-B14F-4D97-AF65-F5344CB8AC3E}">
        <p14:creationId xmlns:p14="http://schemas.microsoft.com/office/powerpoint/2010/main" val="3876012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13</a:t>
            </a:fld>
            <a:endParaRPr lang="zh-CN" altLang="en-US"/>
          </a:p>
        </p:txBody>
      </p:sp>
    </p:spTree>
    <p:extLst>
      <p:ext uri="{BB962C8B-B14F-4D97-AF65-F5344CB8AC3E}">
        <p14:creationId xmlns:p14="http://schemas.microsoft.com/office/powerpoint/2010/main" val="3126392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14</a:t>
            </a:fld>
            <a:endParaRPr lang="zh-CN" altLang="en-US"/>
          </a:p>
        </p:txBody>
      </p:sp>
    </p:spTree>
    <p:extLst>
      <p:ext uri="{BB962C8B-B14F-4D97-AF65-F5344CB8AC3E}">
        <p14:creationId xmlns:p14="http://schemas.microsoft.com/office/powerpoint/2010/main" val="1349652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15</a:t>
            </a:fld>
            <a:endParaRPr lang="zh-CN" altLang="en-US"/>
          </a:p>
        </p:txBody>
      </p:sp>
    </p:spTree>
    <p:extLst>
      <p:ext uri="{BB962C8B-B14F-4D97-AF65-F5344CB8AC3E}">
        <p14:creationId xmlns:p14="http://schemas.microsoft.com/office/powerpoint/2010/main" val="419501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3</a:t>
            </a:fld>
            <a:endParaRPr lang="zh-CN" altLang="en-US"/>
          </a:p>
        </p:txBody>
      </p:sp>
    </p:spTree>
    <p:extLst>
      <p:ext uri="{BB962C8B-B14F-4D97-AF65-F5344CB8AC3E}">
        <p14:creationId xmlns:p14="http://schemas.microsoft.com/office/powerpoint/2010/main" val="178692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4</a:t>
            </a:fld>
            <a:endParaRPr lang="zh-CN" altLang="en-US"/>
          </a:p>
        </p:txBody>
      </p:sp>
    </p:spTree>
    <p:extLst>
      <p:ext uri="{BB962C8B-B14F-4D97-AF65-F5344CB8AC3E}">
        <p14:creationId xmlns:p14="http://schemas.microsoft.com/office/powerpoint/2010/main" val="37199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5</a:t>
            </a:fld>
            <a:endParaRPr lang="zh-CN" altLang="en-US"/>
          </a:p>
        </p:txBody>
      </p:sp>
    </p:spTree>
    <p:extLst>
      <p:ext uri="{BB962C8B-B14F-4D97-AF65-F5344CB8AC3E}">
        <p14:creationId xmlns:p14="http://schemas.microsoft.com/office/powerpoint/2010/main" val="3875333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6</a:t>
            </a:fld>
            <a:endParaRPr lang="zh-CN" altLang="en-US"/>
          </a:p>
        </p:txBody>
      </p:sp>
    </p:spTree>
    <p:extLst>
      <p:ext uri="{BB962C8B-B14F-4D97-AF65-F5344CB8AC3E}">
        <p14:creationId xmlns:p14="http://schemas.microsoft.com/office/powerpoint/2010/main" val="224683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7</a:t>
            </a:fld>
            <a:endParaRPr lang="zh-CN" altLang="en-US"/>
          </a:p>
        </p:txBody>
      </p:sp>
    </p:spTree>
    <p:extLst>
      <p:ext uri="{BB962C8B-B14F-4D97-AF65-F5344CB8AC3E}">
        <p14:creationId xmlns:p14="http://schemas.microsoft.com/office/powerpoint/2010/main" val="588906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FE951B7-4B2D-4B6D-B68F-B7726D6B9142}" type="slidenum">
              <a:rPr lang="zh-CN" altLang="en-US" smtClean="0"/>
              <a:t>8</a:t>
            </a:fld>
            <a:endParaRPr lang="zh-CN" altLang="en-US"/>
          </a:p>
        </p:txBody>
      </p:sp>
    </p:spTree>
    <p:extLst>
      <p:ext uri="{BB962C8B-B14F-4D97-AF65-F5344CB8AC3E}">
        <p14:creationId xmlns:p14="http://schemas.microsoft.com/office/powerpoint/2010/main" val="847865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9</a:t>
            </a:fld>
            <a:endParaRPr lang="zh-CN" altLang="en-US"/>
          </a:p>
        </p:txBody>
      </p:sp>
    </p:spTree>
    <p:extLst>
      <p:ext uri="{BB962C8B-B14F-4D97-AF65-F5344CB8AC3E}">
        <p14:creationId xmlns:p14="http://schemas.microsoft.com/office/powerpoint/2010/main" val="2572643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10</a:t>
            </a:fld>
            <a:endParaRPr lang="zh-CN" altLang="en-US"/>
          </a:p>
        </p:txBody>
      </p:sp>
    </p:spTree>
    <p:extLst>
      <p:ext uri="{BB962C8B-B14F-4D97-AF65-F5344CB8AC3E}">
        <p14:creationId xmlns:p14="http://schemas.microsoft.com/office/powerpoint/2010/main" val="409425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AF7FD07-F86C-4082-B195-4538955715A6}" type="datetime1">
              <a:rPr kumimoji="1" lang="zh-CN" altLang="en-US" smtClean="0"/>
              <a:t>2023/7/10</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extLst>
      <p:ext uri="{BB962C8B-B14F-4D97-AF65-F5344CB8AC3E}">
        <p14:creationId xmlns:p14="http://schemas.microsoft.com/office/powerpoint/2010/main" val="193426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FFF421B4-D848-463D-9D5C-95B3F1719AF1}" type="datetime1">
              <a:rPr kumimoji="1" lang="zh-CN" altLang="en-US" smtClean="0"/>
              <a:t>2023/7/10</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Tree>
    <p:extLst>
      <p:ext uri="{BB962C8B-B14F-4D97-AF65-F5344CB8AC3E}">
        <p14:creationId xmlns:p14="http://schemas.microsoft.com/office/powerpoint/2010/main" val="283821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US" dirty="0"/>
          </a:p>
        </p:txBody>
      </p:sp>
      <p:sp>
        <p:nvSpPr>
          <p:cNvPr id="3" name="Date Placeholder 2"/>
          <p:cNvSpPr>
            <a:spLocks noGrp="1"/>
          </p:cNvSpPr>
          <p:nvPr>
            <p:ph type="dt" sz="half" idx="10"/>
          </p:nvPr>
        </p:nvSpPr>
        <p:spPr/>
        <p:txBody>
          <a:bodyPr/>
          <a:lstStyle/>
          <a:p>
            <a:fld id="{F198D768-6D25-4C29-BA85-4E879403D1D8}" type="datetime1">
              <a:rPr kumimoji="1" lang="zh-CN" altLang="en-US" smtClean="0"/>
              <a:t>2023/7/10</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grpSp>
        <p:nvGrpSpPr>
          <p:cNvPr id="6" name="PA_淘宝店chenying0907 26">
            <a:extLst>
              <a:ext uri="{FF2B5EF4-FFF2-40B4-BE49-F238E27FC236}">
                <a16:creationId xmlns:a16="http://schemas.microsoft.com/office/drawing/2014/main" id="{AB48AF61-5ACD-0D45-B2F3-A1836EB36D7F}"/>
              </a:ext>
            </a:extLst>
          </p:cNvPr>
          <p:cNvGrpSpPr/>
          <p:nvPr userDrawn="1">
            <p:custDataLst>
              <p:tags r:id="rId1"/>
            </p:custDataLst>
          </p:nvPr>
        </p:nvGrpSpPr>
        <p:grpSpPr>
          <a:xfrm>
            <a:off x="-1477" y="0"/>
            <a:ext cx="620750" cy="791858"/>
            <a:chOff x="0" y="-21236"/>
            <a:chExt cx="3311527" cy="4224338"/>
          </a:xfrm>
        </p:grpSpPr>
        <p:sp>
          <p:nvSpPr>
            <p:cNvPr id="7"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pic>
        <p:nvPicPr>
          <p:cNvPr id="10" name="圖片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84772" y="41127"/>
            <a:ext cx="390809" cy="390809"/>
          </a:xfrm>
          <a:prstGeom prst="ellipse">
            <a:avLst/>
          </a:prstGeom>
        </p:spPr>
      </p:pic>
    </p:spTree>
    <p:extLst>
      <p:ext uri="{BB962C8B-B14F-4D97-AF65-F5344CB8AC3E}">
        <p14:creationId xmlns:p14="http://schemas.microsoft.com/office/powerpoint/2010/main" val="231998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34"/>
        <p:cNvGrpSpPr/>
        <p:nvPr/>
      </p:nvGrpSpPr>
      <p:grpSpPr>
        <a:xfrm>
          <a:off x="0" y="0"/>
          <a:ext cx="0" cy="0"/>
          <a:chOff x="0" y="0"/>
          <a:chExt cx="0" cy="0"/>
        </a:xfrm>
      </p:grpSpPr>
      <p:sp>
        <p:nvSpPr>
          <p:cNvPr id="135" name="Google Shape;135;p31"/>
          <p:cNvSpPr txBox="1">
            <a:spLocks noGrp="1"/>
          </p:cNvSpPr>
          <p:nvPr>
            <p:ph type="title"/>
          </p:nvPr>
        </p:nvSpPr>
        <p:spPr>
          <a:xfrm>
            <a:off x="1673100" y="540000"/>
            <a:ext cx="5797800" cy="612600"/>
          </a:xfrm>
          <a:prstGeom prst="rect">
            <a:avLst/>
          </a:prstGeom>
          <a:noFill/>
          <a:ln>
            <a:noFill/>
          </a:ln>
        </p:spPr>
        <p:txBody>
          <a:bodyPr spcFirstLastPara="1" wrap="square" lIns="91425" tIns="91425" rIns="91425" bIns="91425" anchor="t" anchorCtr="0">
            <a:noAutofit/>
          </a:bodyPr>
          <a:lstStyle>
            <a:lvl1pPr lvl="0" algn="ctr">
              <a:lnSpc>
                <a:spcPct val="90000"/>
              </a:lnSpc>
              <a:spcBef>
                <a:spcPts val="0"/>
              </a:spcBef>
              <a:spcAft>
                <a:spcPts val="0"/>
              </a:spcAft>
              <a:buClr>
                <a:srgbClr val="FF6308"/>
              </a:buClr>
              <a:buSzPts val="3600"/>
              <a:buFont typeface="Calibri"/>
              <a:buNone/>
              <a:defRPr>
                <a:solidFill>
                  <a:srgbClr val="FF6308"/>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36" name="Google Shape;136;p31"/>
          <p:cNvSpPr txBox="1">
            <a:spLocks noGrp="1"/>
          </p:cNvSpPr>
          <p:nvPr>
            <p:ph type="subTitle" idx="1"/>
          </p:nvPr>
        </p:nvSpPr>
        <p:spPr>
          <a:xfrm>
            <a:off x="1842974" y="183117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37" name="Google Shape;137;p31"/>
          <p:cNvSpPr txBox="1">
            <a:spLocks noGrp="1"/>
          </p:cNvSpPr>
          <p:nvPr>
            <p:ph type="subTitle" idx="2"/>
          </p:nvPr>
        </p:nvSpPr>
        <p:spPr>
          <a:xfrm>
            <a:off x="1842974" y="220265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38" name="Google Shape;138;p31"/>
          <p:cNvSpPr txBox="1">
            <a:spLocks noGrp="1"/>
          </p:cNvSpPr>
          <p:nvPr>
            <p:ph type="subTitle" idx="3"/>
          </p:nvPr>
        </p:nvSpPr>
        <p:spPr>
          <a:xfrm>
            <a:off x="5676749" y="183117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39" name="Google Shape;139;p31"/>
          <p:cNvSpPr txBox="1">
            <a:spLocks noGrp="1"/>
          </p:cNvSpPr>
          <p:nvPr>
            <p:ph type="subTitle" idx="4"/>
          </p:nvPr>
        </p:nvSpPr>
        <p:spPr>
          <a:xfrm>
            <a:off x="5676749" y="220265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0" name="Google Shape;140;p31"/>
          <p:cNvSpPr txBox="1">
            <a:spLocks noGrp="1"/>
          </p:cNvSpPr>
          <p:nvPr>
            <p:ph type="subTitle" idx="5"/>
          </p:nvPr>
        </p:nvSpPr>
        <p:spPr>
          <a:xfrm>
            <a:off x="1842974" y="337422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41" name="Google Shape;141;p31"/>
          <p:cNvSpPr txBox="1">
            <a:spLocks noGrp="1"/>
          </p:cNvSpPr>
          <p:nvPr>
            <p:ph type="subTitle" idx="6"/>
          </p:nvPr>
        </p:nvSpPr>
        <p:spPr>
          <a:xfrm>
            <a:off x="1842974" y="374570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2" name="Google Shape;142;p31"/>
          <p:cNvSpPr txBox="1">
            <a:spLocks noGrp="1"/>
          </p:cNvSpPr>
          <p:nvPr>
            <p:ph type="subTitle" idx="7"/>
          </p:nvPr>
        </p:nvSpPr>
        <p:spPr>
          <a:xfrm>
            <a:off x="5676749" y="3374225"/>
            <a:ext cx="2152800" cy="371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accent6"/>
              </a:buClr>
              <a:buSzPts val="2000"/>
              <a:buNone/>
              <a:defRPr sz="1500" b="1">
                <a:solidFill>
                  <a:schemeClr val="accent6"/>
                </a:solidFill>
                <a:latin typeface="Baloo 2"/>
                <a:ea typeface="Baloo 2"/>
                <a:cs typeface="Baloo 2"/>
                <a:sym typeface="Baloo 2"/>
              </a:defRPr>
            </a:lvl1pPr>
            <a:lvl2pPr lvl="1" algn="l">
              <a:lnSpc>
                <a:spcPct val="100000"/>
              </a:lnSpc>
              <a:spcBef>
                <a:spcPts val="1200"/>
              </a:spcBef>
              <a:spcAft>
                <a:spcPts val="0"/>
              </a:spcAft>
              <a:buClr>
                <a:schemeClr val="dk1"/>
              </a:buClr>
              <a:buSzPts val="2000"/>
              <a:buNone/>
              <a:defRPr sz="1500" b="1">
                <a:latin typeface="Baloo 2"/>
                <a:ea typeface="Baloo 2"/>
                <a:cs typeface="Baloo 2"/>
                <a:sym typeface="Baloo 2"/>
              </a:defRPr>
            </a:lvl2pPr>
            <a:lvl3pPr lvl="2" algn="l">
              <a:lnSpc>
                <a:spcPct val="100000"/>
              </a:lnSpc>
              <a:spcBef>
                <a:spcPts val="1200"/>
              </a:spcBef>
              <a:spcAft>
                <a:spcPts val="0"/>
              </a:spcAft>
              <a:buClr>
                <a:schemeClr val="dk1"/>
              </a:buClr>
              <a:buSzPts val="2000"/>
              <a:buNone/>
              <a:defRPr sz="1500" b="1">
                <a:latin typeface="Baloo 2"/>
                <a:ea typeface="Baloo 2"/>
                <a:cs typeface="Baloo 2"/>
                <a:sym typeface="Baloo 2"/>
              </a:defRPr>
            </a:lvl3pPr>
            <a:lvl4pPr lvl="3" algn="l">
              <a:lnSpc>
                <a:spcPct val="100000"/>
              </a:lnSpc>
              <a:spcBef>
                <a:spcPts val="1200"/>
              </a:spcBef>
              <a:spcAft>
                <a:spcPts val="0"/>
              </a:spcAft>
              <a:buClr>
                <a:schemeClr val="dk1"/>
              </a:buClr>
              <a:buSzPts val="2000"/>
              <a:buNone/>
              <a:defRPr sz="1500" b="1">
                <a:latin typeface="Baloo 2"/>
                <a:ea typeface="Baloo 2"/>
                <a:cs typeface="Baloo 2"/>
                <a:sym typeface="Baloo 2"/>
              </a:defRPr>
            </a:lvl4pPr>
            <a:lvl5pPr lvl="4" algn="l">
              <a:lnSpc>
                <a:spcPct val="100000"/>
              </a:lnSpc>
              <a:spcBef>
                <a:spcPts val="1200"/>
              </a:spcBef>
              <a:spcAft>
                <a:spcPts val="0"/>
              </a:spcAft>
              <a:buClr>
                <a:schemeClr val="dk1"/>
              </a:buClr>
              <a:buSzPts val="2000"/>
              <a:buNone/>
              <a:defRPr sz="1500" b="1">
                <a:latin typeface="Baloo 2"/>
                <a:ea typeface="Baloo 2"/>
                <a:cs typeface="Baloo 2"/>
                <a:sym typeface="Baloo 2"/>
              </a:defRPr>
            </a:lvl5pPr>
            <a:lvl6pPr lvl="5" algn="l">
              <a:lnSpc>
                <a:spcPct val="100000"/>
              </a:lnSpc>
              <a:spcBef>
                <a:spcPts val="1200"/>
              </a:spcBef>
              <a:spcAft>
                <a:spcPts val="0"/>
              </a:spcAft>
              <a:buClr>
                <a:schemeClr val="dk1"/>
              </a:buClr>
              <a:buSzPts val="2000"/>
              <a:buNone/>
              <a:defRPr sz="1500" b="1">
                <a:latin typeface="Baloo 2"/>
                <a:ea typeface="Baloo 2"/>
                <a:cs typeface="Baloo 2"/>
                <a:sym typeface="Baloo 2"/>
              </a:defRPr>
            </a:lvl6pPr>
            <a:lvl7pPr lvl="6" algn="l">
              <a:lnSpc>
                <a:spcPct val="100000"/>
              </a:lnSpc>
              <a:spcBef>
                <a:spcPts val="1200"/>
              </a:spcBef>
              <a:spcAft>
                <a:spcPts val="0"/>
              </a:spcAft>
              <a:buClr>
                <a:schemeClr val="dk1"/>
              </a:buClr>
              <a:buSzPts val="2000"/>
              <a:buNone/>
              <a:defRPr sz="1500" b="1">
                <a:latin typeface="Baloo 2"/>
                <a:ea typeface="Baloo 2"/>
                <a:cs typeface="Baloo 2"/>
                <a:sym typeface="Baloo 2"/>
              </a:defRPr>
            </a:lvl7pPr>
            <a:lvl8pPr lvl="7" algn="l">
              <a:lnSpc>
                <a:spcPct val="100000"/>
              </a:lnSpc>
              <a:spcBef>
                <a:spcPts val="1200"/>
              </a:spcBef>
              <a:spcAft>
                <a:spcPts val="0"/>
              </a:spcAft>
              <a:buClr>
                <a:schemeClr val="dk1"/>
              </a:buClr>
              <a:buSzPts val="2000"/>
              <a:buNone/>
              <a:defRPr sz="1500" b="1">
                <a:latin typeface="Baloo 2"/>
                <a:ea typeface="Baloo 2"/>
                <a:cs typeface="Baloo 2"/>
                <a:sym typeface="Baloo 2"/>
              </a:defRPr>
            </a:lvl8pPr>
            <a:lvl9pPr lvl="8" algn="l">
              <a:lnSpc>
                <a:spcPct val="100000"/>
              </a:lnSpc>
              <a:spcBef>
                <a:spcPts val="1200"/>
              </a:spcBef>
              <a:spcAft>
                <a:spcPts val="1200"/>
              </a:spcAft>
              <a:buClr>
                <a:schemeClr val="dk1"/>
              </a:buClr>
              <a:buSzPts val="2000"/>
              <a:buNone/>
              <a:defRPr sz="1500" b="1">
                <a:latin typeface="Baloo 2"/>
                <a:ea typeface="Baloo 2"/>
                <a:cs typeface="Baloo 2"/>
                <a:sym typeface="Baloo 2"/>
              </a:defRPr>
            </a:lvl9pPr>
          </a:lstStyle>
          <a:p>
            <a:endParaRPr/>
          </a:p>
        </p:txBody>
      </p:sp>
      <p:sp>
        <p:nvSpPr>
          <p:cNvPr id="143" name="Google Shape;143;p31"/>
          <p:cNvSpPr txBox="1">
            <a:spLocks noGrp="1"/>
          </p:cNvSpPr>
          <p:nvPr>
            <p:ph type="subTitle" idx="8"/>
          </p:nvPr>
        </p:nvSpPr>
        <p:spPr>
          <a:xfrm>
            <a:off x="5676749" y="3745700"/>
            <a:ext cx="2152800" cy="612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1"/>
              </a:buClr>
              <a:buSzPts val="1600"/>
              <a:buNone/>
              <a:defRPr sz="1200">
                <a:solidFill>
                  <a:schemeClr val="dk1"/>
                </a:solidFill>
              </a:defRPr>
            </a:lvl1pPr>
            <a:lvl2pPr lvl="1" algn="l">
              <a:lnSpc>
                <a:spcPct val="100000"/>
              </a:lnSpc>
              <a:spcBef>
                <a:spcPts val="1200"/>
              </a:spcBef>
              <a:spcAft>
                <a:spcPts val="0"/>
              </a:spcAft>
              <a:buClr>
                <a:schemeClr val="dk1"/>
              </a:buClr>
              <a:buSzPts val="2400"/>
              <a:buNone/>
              <a:defRPr/>
            </a:lvl2pPr>
            <a:lvl3pPr lvl="2" algn="l">
              <a:lnSpc>
                <a:spcPct val="100000"/>
              </a:lnSpc>
              <a:spcBef>
                <a:spcPts val="1200"/>
              </a:spcBef>
              <a:spcAft>
                <a:spcPts val="0"/>
              </a:spcAft>
              <a:buClr>
                <a:schemeClr val="dk1"/>
              </a:buClr>
              <a:buSzPts val="2000"/>
              <a:buNone/>
              <a:defRPr/>
            </a:lvl3pPr>
            <a:lvl4pPr lvl="3" algn="l">
              <a:lnSpc>
                <a:spcPct val="100000"/>
              </a:lnSpc>
              <a:spcBef>
                <a:spcPts val="1200"/>
              </a:spcBef>
              <a:spcAft>
                <a:spcPts val="0"/>
              </a:spcAft>
              <a:buClr>
                <a:schemeClr val="dk1"/>
              </a:buClr>
              <a:buSzPts val="1800"/>
              <a:buNone/>
              <a:defRPr/>
            </a:lvl4pPr>
            <a:lvl5pPr lvl="4" algn="l">
              <a:lnSpc>
                <a:spcPct val="100000"/>
              </a:lnSpc>
              <a:spcBef>
                <a:spcPts val="1200"/>
              </a:spcBef>
              <a:spcAft>
                <a:spcPts val="0"/>
              </a:spcAft>
              <a:buClr>
                <a:schemeClr val="dk1"/>
              </a:buClr>
              <a:buSzPts val="1800"/>
              <a:buNone/>
              <a:defRPr/>
            </a:lvl5pPr>
            <a:lvl6pPr lvl="5" algn="l">
              <a:lnSpc>
                <a:spcPct val="100000"/>
              </a:lnSpc>
              <a:spcBef>
                <a:spcPts val="1200"/>
              </a:spcBef>
              <a:spcAft>
                <a:spcPts val="0"/>
              </a:spcAft>
              <a:buClr>
                <a:schemeClr val="dk1"/>
              </a:buClr>
              <a:buSzPts val="1800"/>
              <a:buNone/>
              <a:defRPr/>
            </a:lvl6pPr>
            <a:lvl7pPr lvl="6" algn="l">
              <a:lnSpc>
                <a:spcPct val="100000"/>
              </a:lnSpc>
              <a:spcBef>
                <a:spcPts val="1200"/>
              </a:spcBef>
              <a:spcAft>
                <a:spcPts val="0"/>
              </a:spcAft>
              <a:buClr>
                <a:schemeClr val="dk1"/>
              </a:buClr>
              <a:buSzPts val="1800"/>
              <a:buNone/>
              <a:defRPr/>
            </a:lvl7pPr>
            <a:lvl8pPr lvl="7" algn="l">
              <a:lnSpc>
                <a:spcPct val="100000"/>
              </a:lnSpc>
              <a:spcBef>
                <a:spcPts val="1200"/>
              </a:spcBef>
              <a:spcAft>
                <a:spcPts val="0"/>
              </a:spcAft>
              <a:buClr>
                <a:schemeClr val="dk1"/>
              </a:buClr>
              <a:buSzPts val="1800"/>
              <a:buNone/>
              <a:defRPr/>
            </a:lvl8pPr>
            <a:lvl9pPr lvl="8" algn="l">
              <a:lnSpc>
                <a:spcPct val="100000"/>
              </a:lnSpc>
              <a:spcBef>
                <a:spcPts val="1200"/>
              </a:spcBef>
              <a:spcAft>
                <a:spcPts val="1200"/>
              </a:spcAft>
              <a:buClr>
                <a:schemeClr val="dk1"/>
              </a:buClr>
              <a:buSzPts val="1800"/>
              <a:buNone/>
              <a:defRPr/>
            </a:lvl9pPr>
          </a:lstStyle>
          <a:p>
            <a:endParaRPr/>
          </a:p>
        </p:txBody>
      </p:sp>
      <p:sp>
        <p:nvSpPr>
          <p:cNvPr id="144" name="Google Shape;144;p31"/>
          <p:cNvSpPr/>
          <p:nvPr/>
        </p:nvSpPr>
        <p:spPr>
          <a:xfrm>
            <a:off x="0" y="0"/>
            <a:ext cx="9144000" cy="539925"/>
          </a:xfrm>
          <a:prstGeom prst="rect">
            <a:avLst/>
          </a:prstGeom>
          <a:solidFill>
            <a:srgbClr val="F9C944">
              <a:alpha val="40000"/>
            </a:srgbClr>
          </a:solidFill>
          <a:ln>
            <a:noFill/>
          </a:ln>
        </p:spPr>
        <p:txBody>
          <a:bodyPr spcFirstLastPara="1" wrap="square" lIns="51413" tIns="51413" rIns="51413" bIns="51413"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1013" b="0" i="0" u="none" strike="noStrike" cap="none">
              <a:solidFill>
                <a:srgbClr val="000000"/>
              </a:solidFill>
              <a:latin typeface="Calibri"/>
              <a:ea typeface="Calibri"/>
              <a:cs typeface="Calibri"/>
              <a:sym typeface="Calibri"/>
            </a:endParaRPr>
          </a:p>
        </p:txBody>
      </p:sp>
      <p:pic>
        <p:nvPicPr>
          <p:cNvPr id="13" name="Picture 2" descr="https://upload.wikimedia.org/wikipedia/commons/thumb/6/6d/ROC_Ministry_of_Education_Seal.svg/2000px-ROC_Ministry_of_Education_Seal.svg.png">
            <a:extLst>
              <a:ext uri="{FF2B5EF4-FFF2-40B4-BE49-F238E27FC236}">
                <a16:creationId xmlns:a16="http://schemas.microsoft.com/office/drawing/2014/main" id="{CBF92CA7-346B-4E46-8141-D5E5F9C3D8C6}"/>
              </a:ext>
            </a:extLst>
          </p:cNvPr>
          <p:cNvPicPr>
            <a:picLocks noChangeAspect="1" noChangeArrowheads="1"/>
          </p:cNvPicPr>
          <p:nvPr userDrawn="1"/>
        </p:nvPicPr>
        <p:blipFill>
          <a:blip r:embed="rId2" cstate="print"/>
          <a:srcRect/>
          <a:stretch>
            <a:fillRect/>
          </a:stretch>
        </p:blipFill>
        <p:spPr bwMode="auto">
          <a:xfrm>
            <a:off x="8303721" y="202425"/>
            <a:ext cx="667985" cy="675000"/>
          </a:xfrm>
          <a:prstGeom prst="rect">
            <a:avLst/>
          </a:prstGeom>
          <a:noFill/>
        </p:spPr>
      </p:pic>
    </p:spTree>
    <p:extLst>
      <p:ext uri="{BB962C8B-B14F-4D97-AF65-F5344CB8AC3E}">
        <p14:creationId xmlns:p14="http://schemas.microsoft.com/office/powerpoint/2010/main" val="3525503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dirty="0"/>
              <a:t>编辑母版文本样式
第二级
第三级
第四级
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6CD1F7A-ED97-4C8B-A8A8-C44C2B41511F}" type="datetime1">
              <a:rPr kumimoji="1" lang="zh-CN" altLang="en-US" smtClean="0"/>
              <a:t>2023/7/10</a:t>
            </a:fld>
            <a:endParaRPr kumimoji="1"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pic>
        <p:nvPicPr>
          <p:cNvPr id="7" name="圖片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684772" y="41127"/>
            <a:ext cx="390809" cy="390809"/>
          </a:xfrm>
          <a:prstGeom prst="ellipse">
            <a:avLst/>
          </a:prstGeom>
        </p:spPr>
      </p:pic>
      <p:sp>
        <p:nvSpPr>
          <p:cNvPr id="8" name="Slide Number Placeholder 4"/>
          <p:cNvSpPr txBox="1">
            <a:spLocks/>
          </p:cNvSpPr>
          <p:nvPr userDrawn="1"/>
        </p:nvSpPr>
        <p:spPr>
          <a:xfrm>
            <a:off x="7086600" y="4904185"/>
            <a:ext cx="2057400" cy="273844"/>
          </a:xfrm>
          <a:prstGeom prst="rect">
            <a:avLst/>
          </a:prstGeom>
        </p:spPr>
        <p:txBody>
          <a:bodyPr/>
          <a:lstStyle>
            <a:defPPr>
              <a:defRPr lang="zh-CN"/>
            </a:defPPr>
            <a:lvl1pPr marL="0" algn="l" defTabSz="685800" rtl="0" eaLnBrk="1" latinLnBrk="0" hangingPunct="1">
              <a:defRPr sz="1100" kern="1200">
                <a:solidFill>
                  <a:schemeClr val="tx1"/>
                </a:solidFill>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A269BBFD-60D9-2641-924D-EA0A3652A811}" type="slidenum">
              <a:rPr kumimoji="1" lang="zh-CN" altLang="en-US" smtClean="0">
                <a:solidFill>
                  <a:schemeClr val="bg2">
                    <a:lumMod val="10000"/>
                  </a:schemeClr>
                </a:solidFill>
                <a:latin typeface="Arial" panose="020B0604020202020204" pitchFamily="34" charset="0"/>
                <a:cs typeface="Arial" panose="020B0604020202020204" pitchFamily="34" charset="0"/>
              </a:rPr>
              <a:pPr algn="r"/>
              <a:t>‹#›</a:t>
            </a:fld>
            <a:endParaRPr kumimoji="1" lang="zh-CN" altLang="en-US"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270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8" r:id="rId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notesSlide" Target="../notesSlides/notesSlide13.xml"/><Relationship Id="rId7" Type="http://schemas.openxmlformats.org/officeDocument/2006/relationships/image" Target="../media/image16.svg"/><Relationship Id="rId12"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5" Type="http://schemas.openxmlformats.org/officeDocument/2006/relationships/image" Target="../media/image2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 Id="rId1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sv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9.png"/><Relationship Id="rId5" Type="http://schemas.openxmlformats.org/officeDocument/2006/relationships/image" Target="../media/image50.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1">
            <a:extLst>
              <a:ext uri="{FF2B5EF4-FFF2-40B4-BE49-F238E27FC236}">
                <a16:creationId xmlns:a16="http://schemas.microsoft.com/office/drawing/2014/main" id="{863EF107-A8FF-C040-B073-3C149B3BB3F8}"/>
              </a:ext>
            </a:extLst>
          </p:cNvPr>
          <p:cNvGrpSpPr/>
          <p:nvPr>
            <p:custDataLst>
              <p:tags r:id="rId1"/>
            </p:custDataLst>
          </p:nvPr>
        </p:nvGrpSpPr>
        <p:grpSpPr>
          <a:xfrm>
            <a:off x="-4763" y="1841500"/>
            <a:ext cx="9153526" cy="3311526"/>
            <a:chOff x="-4763" y="1841500"/>
            <a:chExt cx="9153526" cy="3311526"/>
          </a:xfrm>
        </p:grpSpPr>
        <p:sp>
          <p:nvSpPr>
            <p:cNvPr id="5" name="淘宝店chenying0907 36">
              <a:extLst>
                <a:ext uri="{FF2B5EF4-FFF2-40B4-BE49-F238E27FC236}">
                  <a16:creationId xmlns:a16="http://schemas.microsoft.com/office/drawing/2014/main" id="{3887F81D-CFCF-164C-82D9-44D3BB8A6068}"/>
                </a:ext>
              </a:extLst>
            </p:cNvPr>
            <p:cNvSpPr>
              <a:spLocks/>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淘宝店chenying0907 37">
              <a:extLst>
                <a:ext uri="{FF2B5EF4-FFF2-40B4-BE49-F238E27FC236}">
                  <a16:creationId xmlns:a16="http://schemas.microsoft.com/office/drawing/2014/main" id="{2CE50218-CFAC-0D4D-AD4A-0C8CB51A5698}"/>
                </a:ext>
              </a:extLst>
            </p:cNvPr>
            <p:cNvSpPr>
              <a:spLocks/>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8">
              <a:extLst>
                <a:ext uri="{FF2B5EF4-FFF2-40B4-BE49-F238E27FC236}">
                  <a16:creationId xmlns:a16="http://schemas.microsoft.com/office/drawing/2014/main" id="{6A2A6D46-8265-1C4D-9EEE-1D885EA05EDD}"/>
                </a:ext>
              </a:extLst>
            </p:cNvPr>
            <p:cNvSpPr>
              <a:spLocks/>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淘宝店chenying0907 39">
              <a:extLst>
                <a:ext uri="{FF2B5EF4-FFF2-40B4-BE49-F238E27FC236}">
                  <a16:creationId xmlns:a16="http://schemas.microsoft.com/office/drawing/2014/main" id="{32C51062-A3D2-244C-91E3-FB99EF272529}"/>
                </a:ext>
              </a:extLst>
            </p:cNvPr>
            <p:cNvSpPr>
              <a:spLocks/>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淘宝店chenying0907 40">
              <a:extLst>
                <a:ext uri="{FF2B5EF4-FFF2-40B4-BE49-F238E27FC236}">
                  <a16:creationId xmlns:a16="http://schemas.microsoft.com/office/drawing/2014/main" id="{7E5507D1-4965-1F45-9EBE-C9F9868EEB6D}"/>
                </a:ext>
              </a:extLst>
            </p:cNvPr>
            <p:cNvSpPr>
              <a:spLocks/>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淘宝店chenying0907 41">
              <a:extLst>
                <a:ext uri="{FF2B5EF4-FFF2-40B4-BE49-F238E27FC236}">
                  <a16:creationId xmlns:a16="http://schemas.microsoft.com/office/drawing/2014/main" id="{1CA268EF-A7FB-114D-96A2-1E7D2B50A559}"/>
                </a:ext>
              </a:extLst>
            </p:cNvPr>
            <p:cNvSpPr>
              <a:spLocks/>
            </p:cNvSpPr>
            <p:nvPr/>
          </p:nvSpPr>
          <p:spPr bwMode="auto">
            <a:xfrm>
              <a:off x="6965950" y="3357563"/>
              <a:ext cx="2182813" cy="1006475"/>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 name="PA_淘宝店chenying0907 11">
            <a:extLst>
              <a:ext uri="{FF2B5EF4-FFF2-40B4-BE49-F238E27FC236}">
                <a16:creationId xmlns:a16="http://schemas.microsoft.com/office/drawing/2014/main" id="{4C061CDF-1585-0D49-B1A7-CFF74C6F6359}"/>
              </a:ext>
            </a:extLst>
          </p:cNvPr>
          <p:cNvSpPr/>
          <p:nvPr>
            <p:custDataLst>
              <p:tags r:id="rId2"/>
            </p:custDataLst>
          </p:nvPr>
        </p:nvSpPr>
        <p:spPr>
          <a:xfrm>
            <a:off x="330011" y="522515"/>
            <a:ext cx="8518356" cy="4247923"/>
          </a:xfrm>
          <a:prstGeom prst="rect">
            <a:avLst/>
          </a:prstGeom>
          <a:solidFill>
            <a:schemeClr val="bg1">
              <a:alpha val="85000"/>
            </a:schemeClr>
          </a:solidFill>
          <a:ln>
            <a:noFill/>
            <a:prstDash val="lgDashDotDot"/>
          </a:ln>
          <a:effectLst>
            <a:outerShdw blurRad="368300" dist="63500" dir="462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PA_文本框 42">
            <a:extLst>
              <a:ext uri="{FF2B5EF4-FFF2-40B4-BE49-F238E27FC236}">
                <a16:creationId xmlns:a16="http://schemas.microsoft.com/office/drawing/2014/main" id="{FF25B6B1-1A10-6241-B137-65B2D6C2FCD9}"/>
              </a:ext>
            </a:extLst>
          </p:cNvPr>
          <p:cNvSpPr txBox="1"/>
          <p:nvPr>
            <p:custDataLst>
              <p:tags r:id="rId3"/>
            </p:custDataLst>
          </p:nvPr>
        </p:nvSpPr>
        <p:spPr>
          <a:xfrm>
            <a:off x="843323" y="1520781"/>
            <a:ext cx="7422052" cy="1323439"/>
          </a:xfrm>
          <a:prstGeom prst="rect">
            <a:avLst/>
          </a:prstGeom>
          <a:noFill/>
        </p:spPr>
        <p:txBody>
          <a:bodyPr wrap="square" lIns="0" rIns="0" rtlCol="0">
            <a:spAutoFit/>
          </a:bodyPr>
          <a:lstStyle/>
          <a:p>
            <a:pPr algn="ct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大學</a:t>
            </a:r>
            <a:r>
              <a:rPr lang="zh-TW" altLang="en-US" sz="4000" b="1" dirty="0">
                <a:solidFill>
                  <a:schemeClr val="bg2">
                    <a:lumMod val="10000"/>
                  </a:schemeClr>
                </a:solidFill>
                <a:latin typeface="微軟正黑體" panose="020B0604030504040204" pitchFamily="34" charset="-120"/>
                <a:ea typeface="微軟正黑體" panose="020B0604030504040204" pitchFamily="34" charset="-120"/>
              </a:rPr>
              <a:t>校院</a:t>
            </a: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學士班學生就學期間</a:t>
            </a:r>
            <a:endParaRPr lang="en-US" altLang="zh-TW" sz="4000" b="1" dirty="0">
              <a:solidFill>
                <a:schemeClr val="bg2">
                  <a:lumMod val="10000"/>
                </a:schemeClr>
              </a:solidFill>
              <a:latin typeface="微軟正黑體" panose="020B0604030504040204" pitchFamily="34" charset="-120"/>
              <a:ea typeface="微軟正黑體" panose="020B0604030504040204" pitchFamily="34" charset="-120"/>
            </a:endParaRPr>
          </a:p>
          <a:p>
            <a:pPr algn="ctr"/>
            <a:r>
              <a:rPr lang="zh-TW" altLang="zh-TW" sz="4000" b="1" dirty="0">
                <a:solidFill>
                  <a:schemeClr val="bg2">
                    <a:lumMod val="10000"/>
                  </a:schemeClr>
                </a:solidFill>
                <a:latin typeface="微軟正黑體" panose="020B0604030504040204" pitchFamily="34" charset="-120"/>
                <a:ea typeface="微軟正黑體" panose="020B0604030504040204" pitchFamily="34" charset="-120"/>
              </a:rPr>
              <a:t>服役彈性修業措施</a:t>
            </a:r>
            <a:endParaRPr lang="zh-CN" altLang="en-US" sz="4000" b="1" dirty="0">
              <a:solidFill>
                <a:schemeClr val="bg2">
                  <a:lumMod val="10000"/>
                </a:schemeClr>
              </a:solidFill>
              <a:latin typeface="微軟正黑體" panose="020B0604030504040204" pitchFamily="34" charset="-120"/>
              <a:ea typeface="微軟正黑體" panose="020B0604030504040204" pitchFamily="34" charset="-120"/>
              <a:sym typeface="+mn-lt"/>
            </a:endParaRPr>
          </a:p>
        </p:txBody>
      </p:sp>
      <p:sp>
        <p:nvSpPr>
          <p:cNvPr id="12" name="文字方塊 11">
            <a:extLst>
              <a:ext uri="{FF2B5EF4-FFF2-40B4-BE49-F238E27FC236}">
                <a16:creationId xmlns:a16="http://schemas.microsoft.com/office/drawing/2014/main" id="{683EEFE0-9374-412D-BFF7-E505C8FA3EB9}"/>
              </a:ext>
            </a:extLst>
          </p:cNvPr>
          <p:cNvSpPr txBox="1"/>
          <p:nvPr/>
        </p:nvSpPr>
        <p:spPr>
          <a:xfrm>
            <a:off x="2316859" y="4220389"/>
            <a:ext cx="4510282" cy="553998"/>
          </a:xfrm>
          <a:prstGeom prst="rect">
            <a:avLst/>
          </a:prstGeom>
          <a:noFill/>
        </p:spPr>
        <p:txBody>
          <a:bodyPr wrap="square" lIns="0" tIns="0" rIns="0" bIns="0" rtlCol="0">
            <a:spAutoFit/>
          </a:bodyPr>
          <a:lstStyle/>
          <a:p>
            <a:pPr algn="ctr"/>
            <a:r>
              <a:rPr lang="zh-TW" altLang="en-US" sz="2000" b="1" dirty="0">
                <a:ln w="6350">
                  <a:noFill/>
                </a:ln>
                <a:latin typeface="微軟正黑體" panose="020B0604030504040204" pitchFamily="34" charset="-120"/>
                <a:ea typeface="微軟正黑體" panose="020B0604030504040204" pitchFamily="34" charset="-120"/>
              </a:rPr>
              <a:t>教育部高等教育司、技術及職業教育司</a:t>
            </a:r>
            <a:endParaRPr lang="en-US" altLang="zh-TW" sz="3200" b="1" dirty="0">
              <a:ln w="6350">
                <a:noFill/>
              </a:ln>
              <a:latin typeface="微軟正黑體" panose="020B0604030504040204" pitchFamily="34" charset="-120"/>
              <a:ea typeface="微軟正黑體" panose="020B0604030504040204" pitchFamily="34" charset="-120"/>
            </a:endParaRPr>
          </a:p>
          <a:p>
            <a:pPr algn="ctr"/>
            <a:r>
              <a:rPr lang="en-US" altLang="zh-TW" sz="1600" b="1" spc="300" dirty="0">
                <a:latin typeface="微軟正黑體" panose="020B0604030504040204" pitchFamily="34" charset="-120"/>
                <a:ea typeface="微軟正黑體" panose="020B0604030504040204" pitchFamily="34" charset="-120"/>
              </a:rPr>
              <a:t>112</a:t>
            </a:r>
            <a:r>
              <a:rPr lang="zh-TW" altLang="en-US" sz="1600" b="1" spc="300" dirty="0">
                <a:latin typeface="微軟正黑體" panose="020B0604030504040204" pitchFamily="34" charset="-120"/>
                <a:ea typeface="微軟正黑體" panose="020B0604030504040204" pitchFamily="34" charset="-120"/>
              </a:rPr>
              <a:t>年</a:t>
            </a:r>
            <a:r>
              <a:rPr lang="en-US" altLang="zh-TW" sz="1600" b="1" spc="300" dirty="0">
                <a:latin typeface="微軟正黑體" panose="020B0604030504040204" pitchFamily="34" charset="-120"/>
                <a:ea typeface="微軟正黑體" panose="020B0604030504040204" pitchFamily="34" charset="-120"/>
              </a:rPr>
              <a:t>7</a:t>
            </a:r>
            <a:r>
              <a:rPr lang="zh-TW" altLang="en-US" sz="1600" b="1" spc="300" dirty="0">
                <a:latin typeface="微軟正黑體" panose="020B0604030504040204" pitchFamily="34" charset="-120"/>
                <a:ea typeface="微軟正黑體" panose="020B0604030504040204" pitchFamily="34" charset="-120"/>
              </a:rPr>
              <a:t>月</a:t>
            </a:r>
            <a:r>
              <a:rPr lang="en-US" altLang="zh-TW" sz="1600" b="1" spc="300">
                <a:latin typeface="微軟正黑體" panose="020B0604030504040204" pitchFamily="34" charset="-120"/>
                <a:ea typeface="微軟正黑體" panose="020B0604030504040204" pitchFamily="34" charset="-120"/>
              </a:rPr>
              <a:t>10</a:t>
            </a:r>
            <a:r>
              <a:rPr lang="zh-TW" altLang="en-US" sz="1600" b="1" spc="300">
                <a:latin typeface="微軟正黑體" panose="020B0604030504040204" pitchFamily="34" charset="-120"/>
                <a:ea typeface="微軟正黑體" panose="020B0604030504040204" pitchFamily="34" charset="-120"/>
              </a:rPr>
              <a:t>日</a:t>
            </a:r>
            <a:endParaRPr lang="zh-TW" altLang="en-US" sz="1600" b="1" spc="3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99756574"/>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群組 6">
            <a:extLst>
              <a:ext uri="{FF2B5EF4-FFF2-40B4-BE49-F238E27FC236}">
                <a16:creationId xmlns:a16="http://schemas.microsoft.com/office/drawing/2014/main" id="{1A760A9A-0EA5-DDBE-02D0-C7EE432F92E1}"/>
              </a:ext>
            </a:extLst>
          </p:cNvPr>
          <p:cNvGrpSpPr>
            <a:grpSpLocks noChangeAspect="1"/>
          </p:cNvGrpSpPr>
          <p:nvPr/>
        </p:nvGrpSpPr>
        <p:grpSpPr>
          <a:xfrm>
            <a:off x="6700868" y="2749022"/>
            <a:ext cx="1332388" cy="1332386"/>
            <a:chOff x="1201832" y="3590401"/>
            <a:chExt cx="1080002" cy="1080000"/>
          </a:xfrm>
        </p:grpSpPr>
        <p:grpSp>
          <p:nvGrpSpPr>
            <p:cNvPr id="5" name="群組 4">
              <a:extLst>
                <a:ext uri="{FF2B5EF4-FFF2-40B4-BE49-F238E27FC236}">
                  <a16:creationId xmlns:a16="http://schemas.microsoft.com/office/drawing/2014/main" id="{225064B9-93AF-4E82-7F65-BF09D3C0E337}"/>
                </a:ext>
              </a:extLst>
            </p:cNvPr>
            <p:cNvGrpSpPr>
              <a:grpSpLocks noChangeAspect="1"/>
            </p:cNvGrpSpPr>
            <p:nvPr/>
          </p:nvGrpSpPr>
          <p:grpSpPr>
            <a:xfrm>
              <a:off x="1201834" y="3590401"/>
              <a:ext cx="1080000" cy="1080000"/>
              <a:chOff x="1083120" y="3537881"/>
              <a:chExt cx="1053453" cy="1053453"/>
            </a:xfrm>
          </p:grpSpPr>
          <p:sp>
            <p:nvSpPr>
              <p:cNvPr id="3" name="椭圆 6">
                <a:extLst>
                  <a:ext uri="{FF2B5EF4-FFF2-40B4-BE49-F238E27FC236}">
                    <a16:creationId xmlns:a16="http://schemas.microsoft.com/office/drawing/2014/main" id="{D1976A04-A1CE-5EBA-24D3-32846F0524C9}"/>
                  </a:ext>
                </a:extLst>
              </p:cNvPr>
              <p:cNvSpPr>
                <a:spLocks noChangeAspect="1"/>
              </p:cNvSpPr>
              <p:nvPr/>
            </p:nvSpPr>
            <p:spPr>
              <a:xfrm>
                <a:off x="1083120" y="3537881"/>
                <a:ext cx="1053453" cy="1053453"/>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4" name="椭圆 6">
                <a:extLst>
                  <a:ext uri="{FF2B5EF4-FFF2-40B4-BE49-F238E27FC236}">
                    <a16:creationId xmlns:a16="http://schemas.microsoft.com/office/drawing/2014/main" id="{3930F265-60B9-5B61-2445-E5916FDB7C87}"/>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6" name="矩形 5">
              <a:extLst>
                <a:ext uri="{FF2B5EF4-FFF2-40B4-BE49-F238E27FC236}">
                  <a16:creationId xmlns:a16="http://schemas.microsoft.com/office/drawing/2014/main" id="{80FDB801-C604-4773-CCB1-51546F504D7C}"/>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四、提供對學校及學生的支持性措施</a:t>
            </a:r>
          </a:p>
        </p:txBody>
      </p:sp>
      <p:sp>
        <p:nvSpPr>
          <p:cNvPr id="116" name="任意多边形: 形状 10">
            <a:extLst>
              <a:ext uri="{FF2B5EF4-FFF2-40B4-BE49-F238E27FC236}">
                <a16:creationId xmlns:a16="http://schemas.microsoft.com/office/drawing/2014/main" id="{BBED51B5-DD24-48DD-AAAF-2BE8D923E39F}"/>
              </a:ext>
            </a:extLst>
          </p:cNvPr>
          <p:cNvSpPr>
            <a:spLocks noChangeAspect="1"/>
          </p:cNvSpPr>
          <p:nvPr/>
        </p:nvSpPr>
        <p:spPr bwMode="auto">
          <a:xfrm>
            <a:off x="3586314" y="1896470"/>
            <a:ext cx="454534" cy="425986"/>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72" name="Rectangle 29">
            <a:extLst>
              <a:ext uri="{FF2B5EF4-FFF2-40B4-BE49-F238E27FC236}">
                <a16:creationId xmlns:a16="http://schemas.microsoft.com/office/drawing/2014/main" id="{D7A45C8C-DB11-4039-9DF7-07FC0A63F0D7}"/>
              </a:ext>
            </a:extLst>
          </p:cNvPr>
          <p:cNvSpPr/>
          <p:nvPr/>
        </p:nvSpPr>
        <p:spPr>
          <a:xfrm>
            <a:off x="1550559" y="1859040"/>
            <a:ext cx="5498015" cy="1323439"/>
          </a:xfrm>
          <a:prstGeom prst="rect">
            <a:avLst/>
          </a:prstGeom>
        </p:spPr>
        <p:txBody>
          <a:bodyPr wrap="square">
            <a:spAutoFit/>
          </a:bodyPr>
          <a:lstStyle/>
          <a:p>
            <a:pPr marL="171450" indent="-171450">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sym typeface="+mn-lt"/>
              </a:rPr>
              <a:t>學生申請本彈性修業措施，其彈性修業期間所支出之費用（含學雜費與學分費），倘逾原定修業期限應繳交之學雜費額度，其差額由本部補助學生</a:t>
            </a:r>
            <a:r>
              <a:rPr lang="zh-TW" altLang="en-US" sz="2000" b="1" dirty="0">
                <a:latin typeface="微軟正黑體" panose="020B0604030504040204" pitchFamily="34" charset="-120"/>
                <a:ea typeface="微軟正黑體" panose="020B0604030504040204" pitchFamily="34" charset="-120"/>
                <a:sym typeface="+mn-lt"/>
              </a:rPr>
              <a:t>。</a:t>
            </a:r>
            <a:endParaRPr lang="en-US" altLang="zh-CN" sz="2000" b="1" dirty="0">
              <a:latin typeface="微軟正黑體" panose="020B0604030504040204" pitchFamily="34" charset="-120"/>
              <a:ea typeface="微軟正黑體" panose="020B0604030504040204" pitchFamily="34" charset="-120"/>
              <a:sym typeface="+mn-lt"/>
            </a:endParaRPr>
          </a:p>
        </p:txBody>
      </p:sp>
      <p:sp>
        <p:nvSpPr>
          <p:cNvPr id="93" name="Rectangle 30">
            <a:extLst>
              <a:ext uri="{FF2B5EF4-FFF2-40B4-BE49-F238E27FC236}">
                <a16:creationId xmlns:a16="http://schemas.microsoft.com/office/drawing/2014/main" id="{144AAD8B-BE04-49FB-A9D2-245631780ED2}"/>
              </a:ext>
            </a:extLst>
          </p:cNvPr>
          <p:cNvSpPr/>
          <p:nvPr/>
        </p:nvSpPr>
        <p:spPr>
          <a:xfrm>
            <a:off x="1464268" y="1145160"/>
            <a:ext cx="3196942" cy="400110"/>
          </a:xfrm>
          <a:prstGeom prst="rect">
            <a:avLst/>
          </a:prstGeom>
          <a:solidFill>
            <a:schemeClr val="accent6">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457200" indent="-457200">
              <a:buFont typeface="+mj-lt"/>
              <a:buAutoNum type="arabicPeriod" startAt="3"/>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本部對學生的支持措施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99" name="矩形 98">
            <a:extLst>
              <a:ext uri="{FF2B5EF4-FFF2-40B4-BE49-F238E27FC236}">
                <a16:creationId xmlns:a16="http://schemas.microsoft.com/office/drawing/2014/main" id="{1EAAC1CF-A630-4E08-BD0F-C314F3FA94F5}"/>
              </a:ext>
            </a:extLst>
          </p:cNvPr>
          <p:cNvSpPr/>
          <p:nvPr/>
        </p:nvSpPr>
        <p:spPr>
          <a:xfrm>
            <a:off x="2395282" y="3870534"/>
            <a:ext cx="4971780" cy="210874"/>
          </a:xfrm>
          <a:prstGeom prst="rect">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31" name="矩形 30">
            <a:extLst>
              <a:ext uri="{FF2B5EF4-FFF2-40B4-BE49-F238E27FC236}">
                <a16:creationId xmlns:a16="http://schemas.microsoft.com/office/drawing/2014/main" id="{51C7342A-93DD-495B-B56F-971685E4F861}"/>
              </a:ext>
            </a:extLst>
          </p:cNvPr>
          <p:cNvSpPr/>
          <p:nvPr/>
        </p:nvSpPr>
        <p:spPr>
          <a:xfrm rot="5400000">
            <a:off x="6716399" y="2308764"/>
            <a:ext cx="1100384" cy="200940"/>
          </a:xfrm>
          <a:prstGeom prst="rect">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5" name="椭圆 6">
            <a:extLst>
              <a:ext uri="{FF2B5EF4-FFF2-40B4-BE49-F238E27FC236}">
                <a16:creationId xmlns:a16="http://schemas.microsoft.com/office/drawing/2014/main" id="{E0CBD3D3-56C0-B513-73B4-AB78B257F0F9}"/>
              </a:ext>
            </a:extLst>
          </p:cNvPr>
          <p:cNvSpPr>
            <a:spLocks noChangeAspect="1"/>
          </p:cNvSpPr>
          <p:nvPr/>
        </p:nvSpPr>
        <p:spPr>
          <a:xfrm flipH="1">
            <a:off x="7007061" y="3045098"/>
            <a:ext cx="720000" cy="720000"/>
          </a:xfrm>
          <a:prstGeom prst="ellipse">
            <a:avLst/>
          </a:prstGeom>
          <a:solidFill>
            <a:srgbClr val="54823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pic>
        <p:nvPicPr>
          <p:cNvPr id="11" name="圖形 10" descr="撲滿 以實心填滿">
            <a:extLst>
              <a:ext uri="{FF2B5EF4-FFF2-40B4-BE49-F238E27FC236}">
                <a16:creationId xmlns:a16="http://schemas.microsoft.com/office/drawing/2014/main" id="{78D4C208-7729-51E4-C4CE-123B519BF52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17436" y="3045098"/>
            <a:ext cx="720000" cy="720000"/>
          </a:xfrm>
          <a:prstGeom prst="rect">
            <a:avLst/>
          </a:prstGeom>
        </p:spPr>
      </p:pic>
    </p:spTree>
    <p:extLst>
      <p:ext uri="{BB962C8B-B14F-4D97-AF65-F5344CB8AC3E}">
        <p14:creationId xmlns:p14="http://schemas.microsoft.com/office/powerpoint/2010/main" val="2795846364"/>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8" y="0"/>
            <a:ext cx="63331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09" name="Freeform 53">
            <a:extLst>
              <a:ext uri="{FF2B5EF4-FFF2-40B4-BE49-F238E27FC236}">
                <a16:creationId xmlns:a16="http://schemas.microsoft.com/office/drawing/2014/main" id="{F7AEF2E6-70C7-4AE3-B873-223EEE59914D}"/>
              </a:ext>
            </a:extLst>
          </p:cNvPr>
          <p:cNvSpPr>
            <a:spLocks noEditPoints="1"/>
          </p:cNvSpPr>
          <p:nvPr/>
        </p:nvSpPr>
        <p:spPr bwMode="auto">
          <a:xfrm>
            <a:off x="8380874" y="2385966"/>
            <a:ext cx="426025" cy="382419"/>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grpSp>
        <p:nvGrpSpPr>
          <p:cNvPr id="33" name="群組 32">
            <a:extLst>
              <a:ext uri="{FF2B5EF4-FFF2-40B4-BE49-F238E27FC236}">
                <a16:creationId xmlns:a16="http://schemas.microsoft.com/office/drawing/2014/main" id="{5B33791D-4C55-467A-97BD-079253788AFA}"/>
              </a:ext>
            </a:extLst>
          </p:cNvPr>
          <p:cNvGrpSpPr/>
          <p:nvPr/>
        </p:nvGrpSpPr>
        <p:grpSpPr>
          <a:xfrm>
            <a:off x="208544" y="964556"/>
            <a:ext cx="8813265" cy="3741196"/>
            <a:chOff x="1139760" y="2084852"/>
            <a:chExt cx="10132809" cy="4125470"/>
          </a:xfrm>
        </p:grpSpPr>
        <p:sp>
          <p:nvSpPr>
            <p:cNvPr id="34" name="Rectangle 8">
              <a:extLst>
                <a:ext uri="{FF2B5EF4-FFF2-40B4-BE49-F238E27FC236}">
                  <a16:creationId xmlns:a16="http://schemas.microsoft.com/office/drawing/2014/main" id="{EB0032B8-6AE3-40D2-9F9E-EC4893A3EF2A}"/>
                </a:ext>
              </a:extLst>
            </p:cNvPr>
            <p:cNvSpPr/>
            <p:nvPr/>
          </p:nvSpPr>
          <p:spPr>
            <a:xfrm>
              <a:off x="1140042" y="2292659"/>
              <a:ext cx="2452505" cy="3917663"/>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5" name="Trapezoid 10@|1FFC:3506772|FBC:16777215|LFC:16777215|LBC:16777215">
              <a:extLst>
                <a:ext uri="{FF2B5EF4-FFF2-40B4-BE49-F238E27FC236}">
                  <a16:creationId xmlns:a16="http://schemas.microsoft.com/office/drawing/2014/main" id="{37A71729-38FE-4D47-BD25-26BC06061C2B}"/>
                </a:ext>
              </a:extLst>
            </p:cNvPr>
            <p:cNvSpPr/>
            <p:nvPr/>
          </p:nvSpPr>
          <p:spPr>
            <a:xfrm>
              <a:off x="1618688"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6" name="Pentagon 9@|1FFC:4308095|FBC:16777215|LFC:16777215|LBC:16777215">
              <a:extLst>
                <a:ext uri="{FF2B5EF4-FFF2-40B4-BE49-F238E27FC236}">
                  <a16:creationId xmlns:a16="http://schemas.microsoft.com/office/drawing/2014/main" id="{C7F4B72A-C312-4239-BA4D-823FAB07BB6C}"/>
                </a:ext>
              </a:extLst>
            </p:cNvPr>
            <p:cNvSpPr/>
            <p:nvPr/>
          </p:nvSpPr>
          <p:spPr>
            <a:xfrm rot="5400000">
              <a:off x="1869662" y="1973263"/>
              <a:ext cx="993265" cy="1216443"/>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7" name="Rectangle 15">
              <a:extLst>
                <a:ext uri="{FF2B5EF4-FFF2-40B4-BE49-F238E27FC236}">
                  <a16:creationId xmlns:a16="http://schemas.microsoft.com/office/drawing/2014/main" id="{A7B9888B-F26C-46A1-9E1A-A327277538E2}"/>
                </a:ext>
              </a:extLst>
            </p:cNvPr>
            <p:cNvSpPr/>
            <p:nvPr/>
          </p:nvSpPr>
          <p:spPr>
            <a:xfrm>
              <a:off x="3696781"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8" name="Trapezoid 17@|1FFC:1137349|FBC:16777215|LFC:16777215|LBC:16777215">
              <a:extLst>
                <a:ext uri="{FF2B5EF4-FFF2-40B4-BE49-F238E27FC236}">
                  <a16:creationId xmlns:a16="http://schemas.microsoft.com/office/drawing/2014/main" id="{1F104E39-F8CE-4581-A664-BA504575359D}"/>
                </a:ext>
              </a:extLst>
            </p:cNvPr>
            <p:cNvSpPr/>
            <p:nvPr/>
          </p:nvSpPr>
          <p:spPr>
            <a:xfrm>
              <a:off x="4175427"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9" name="Pentagon 18@|1FFC:1554685|FBC:16777215|LFC:16777215|LBC:16777215">
              <a:extLst>
                <a:ext uri="{FF2B5EF4-FFF2-40B4-BE49-F238E27FC236}">
                  <a16:creationId xmlns:a16="http://schemas.microsoft.com/office/drawing/2014/main" id="{8CDE5918-3E84-4098-A5FC-F208256D7E0F}"/>
                </a:ext>
              </a:extLst>
            </p:cNvPr>
            <p:cNvSpPr/>
            <p:nvPr/>
          </p:nvSpPr>
          <p:spPr>
            <a:xfrm rot="5400000">
              <a:off x="4426401"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0" name="Rectangle 21">
              <a:extLst>
                <a:ext uri="{FF2B5EF4-FFF2-40B4-BE49-F238E27FC236}">
                  <a16:creationId xmlns:a16="http://schemas.microsoft.com/office/drawing/2014/main" id="{6BB03D8F-B72C-4506-81F0-01E9836610F7}"/>
                </a:ext>
              </a:extLst>
            </p:cNvPr>
            <p:cNvSpPr/>
            <p:nvPr/>
          </p:nvSpPr>
          <p:spPr>
            <a:xfrm>
              <a:off x="6253518"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1" name="Trapezoid 23@|1FFC:192|FBC:16777215|LFC:16777215|LBC:16777215">
              <a:extLst>
                <a:ext uri="{FF2B5EF4-FFF2-40B4-BE49-F238E27FC236}">
                  <a16:creationId xmlns:a16="http://schemas.microsoft.com/office/drawing/2014/main" id="{11A9390D-9BA7-47EC-95B5-68CC3D94CC46}"/>
                </a:ext>
              </a:extLst>
            </p:cNvPr>
            <p:cNvSpPr/>
            <p:nvPr/>
          </p:nvSpPr>
          <p:spPr>
            <a:xfrm>
              <a:off x="6732164"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2" name="Pentagon 24@|1FFC:2381804|FBC:16777215|LFC:16777215|LBC:16777215">
              <a:extLst>
                <a:ext uri="{FF2B5EF4-FFF2-40B4-BE49-F238E27FC236}">
                  <a16:creationId xmlns:a16="http://schemas.microsoft.com/office/drawing/2014/main" id="{B73AB5A4-1E48-4162-A5B0-EBEF39B761FF}"/>
                </a:ext>
              </a:extLst>
            </p:cNvPr>
            <p:cNvSpPr/>
            <p:nvPr/>
          </p:nvSpPr>
          <p:spPr>
            <a:xfrm rot="5400000">
              <a:off x="6983138" y="1973263"/>
              <a:ext cx="993265" cy="1216443"/>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3" name="Rectangle 21">
              <a:extLst>
                <a:ext uri="{FF2B5EF4-FFF2-40B4-BE49-F238E27FC236}">
                  <a16:creationId xmlns:a16="http://schemas.microsoft.com/office/drawing/2014/main" id="{840505B1-3ECD-47EC-BA82-7E8C62F67D63}"/>
                </a:ext>
              </a:extLst>
            </p:cNvPr>
            <p:cNvSpPr/>
            <p:nvPr/>
          </p:nvSpPr>
          <p:spPr>
            <a:xfrm>
              <a:off x="8820064" y="2292660"/>
              <a:ext cx="2452505" cy="3917662"/>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4" name="Trapezoid 23@|1FFC:192|FBC:16777215|LFC:16777215|LBC:16777215">
              <a:extLst>
                <a:ext uri="{FF2B5EF4-FFF2-40B4-BE49-F238E27FC236}">
                  <a16:creationId xmlns:a16="http://schemas.microsoft.com/office/drawing/2014/main" id="{96E18269-0E8D-46E8-8072-74F682B132B7}"/>
                </a:ext>
              </a:extLst>
            </p:cNvPr>
            <p:cNvSpPr/>
            <p:nvPr/>
          </p:nvSpPr>
          <p:spPr>
            <a:xfrm>
              <a:off x="9298709"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5" name="Pentagon 24@|1FFC:2381804|FBC:16777215|LFC:16777215|LBC:16777215">
              <a:extLst>
                <a:ext uri="{FF2B5EF4-FFF2-40B4-BE49-F238E27FC236}">
                  <a16:creationId xmlns:a16="http://schemas.microsoft.com/office/drawing/2014/main" id="{CA2E4402-784B-4109-B72C-B32A800CDDEA}"/>
                </a:ext>
              </a:extLst>
            </p:cNvPr>
            <p:cNvSpPr/>
            <p:nvPr/>
          </p:nvSpPr>
          <p:spPr>
            <a:xfrm rot="5400000">
              <a:off x="9549684"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133">
                <a:defRPr/>
              </a:pPr>
              <a:endParaRPr lang="en-US" sz="3189" kern="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46" name="Freeform 59">
              <a:extLst>
                <a:ext uri="{FF2B5EF4-FFF2-40B4-BE49-F238E27FC236}">
                  <a16:creationId xmlns:a16="http://schemas.microsoft.com/office/drawing/2014/main" id="{74F1F65F-5430-4D64-83BB-5200EDFCFAB4}"/>
                </a:ext>
              </a:extLst>
            </p:cNvPr>
            <p:cNvSpPr>
              <a:spLocks noEditPoints="1"/>
            </p:cNvSpPr>
            <p:nvPr/>
          </p:nvSpPr>
          <p:spPr bwMode="auto">
            <a:xfrm>
              <a:off x="4668540" y="2283875"/>
              <a:ext cx="480227" cy="480228"/>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170">
                <a:defRPr/>
              </a:pPr>
              <a:endParaRPr lang="en-US" sz="4267"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7" name="Freeform 106">
              <a:extLst>
                <a:ext uri="{FF2B5EF4-FFF2-40B4-BE49-F238E27FC236}">
                  <a16:creationId xmlns:a16="http://schemas.microsoft.com/office/drawing/2014/main" id="{59D8F053-E3FF-4D50-A7F3-E5386CA3359F}"/>
                </a:ext>
              </a:extLst>
            </p:cNvPr>
            <p:cNvSpPr>
              <a:spLocks noEditPoints="1"/>
            </p:cNvSpPr>
            <p:nvPr/>
          </p:nvSpPr>
          <p:spPr bwMode="auto">
            <a:xfrm>
              <a:off x="2133904" y="2374119"/>
              <a:ext cx="491133" cy="364584"/>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170">
                <a:defRPr/>
              </a:pPr>
              <a:endParaRPr lang="en-US" sz="4267"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8" name="Freeform 13">
              <a:extLst>
                <a:ext uri="{FF2B5EF4-FFF2-40B4-BE49-F238E27FC236}">
                  <a16:creationId xmlns:a16="http://schemas.microsoft.com/office/drawing/2014/main" id="{F0FCB984-00F0-4E3B-AD0D-857692DCFCD2}"/>
                </a:ext>
              </a:extLst>
            </p:cNvPr>
            <p:cNvSpPr>
              <a:spLocks noEditPoints="1"/>
            </p:cNvSpPr>
            <p:nvPr/>
          </p:nvSpPr>
          <p:spPr bwMode="auto">
            <a:xfrm>
              <a:off x="9830256" y="2282459"/>
              <a:ext cx="480053" cy="440223"/>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sp>
          <p:nvSpPr>
            <p:cNvPr id="49" name="Freeform 53">
              <a:extLst>
                <a:ext uri="{FF2B5EF4-FFF2-40B4-BE49-F238E27FC236}">
                  <a16:creationId xmlns:a16="http://schemas.microsoft.com/office/drawing/2014/main" id="{9DA41125-999D-4A01-A149-0FEB9D934D46}"/>
                </a:ext>
              </a:extLst>
            </p:cNvPr>
            <p:cNvSpPr>
              <a:spLocks noEditPoints="1"/>
            </p:cNvSpPr>
            <p:nvPr/>
          </p:nvSpPr>
          <p:spPr bwMode="auto">
            <a:xfrm>
              <a:off x="7261159" y="2295690"/>
              <a:ext cx="471367" cy="443013"/>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1219170">
                <a:defRPr/>
              </a:pPr>
              <a:endParaRPr lang="zh-CN" altLang="en-US" sz="2400" dirty="0">
                <a:solidFill>
                  <a:srgbClr val="25282B"/>
                </a:solidFill>
                <a:latin typeface="微软雅黑" panose="020B0503020204020204" pitchFamily="34" charset="-122"/>
                <a:ea typeface="微软雅黑" panose="020B0503020204020204" pitchFamily="34" charset="-122"/>
                <a:cs typeface="+mn-ea"/>
                <a:sym typeface="+mn-lt"/>
              </a:endParaRPr>
            </a:p>
          </p:txBody>
        </p:sp>
        <p:grpSp>
          <p:nvGrpSpPr>
            <p:cNvPr id="50" name="组合 41">
              <a:extLst>
                <a:ext uri="{FF2B5EF4-FFF2-40B4-BE49-F238E27FC236}">
                  <a16:creationId xmlns:a16="http://schemas.microsoft.com/office/drawing/2014/main" id="{CED1F801-5235-4035-9224-EDE53DACAADC}"/>
                </a:ext>
              </a:extLst>
            </p:cNvPr>
            <p:cNvGrpSpPr/>
            <p:nvPr/>
          </p:nvGrpSpPr>
          <p:grpSpPr>
            <a:xfrm>
              <a:off x="1139760" y="3037236"/>
              <a:ext cx="2453172" cy="2320725"/>
              <a:chOff x="11570" y="2181"/>
              <a:chExt cx="2242" cy="3656"/>
            </a:xfrm>
          </p:grpSpPr>
          <p:sp>
            <p:nvSpPr>
              <p:cNvPr id="60" name="文本框 42">
                <a:extLst>
                  <a:ext uri="{FF2B5EF4-FFF2-40B4-BE49-F238E27FC236}">
                    <a16:creationId xmlns:a16="http://schemas.microsoft.com/office/drawing/2014/main" id="{5F98D002-30EA-4758-B02B-A49B1CCCF6D1}"/>
                  </a:ext>
                </a:extLst>
              </p:cNvPr>
              <p:cNvSpPr txBox="1"/>
              <p:nvPr/>
            </p:nvSpPr>
            <p:spPr>
              <a:xfrm>
                <a:off x="11570" y="3431"/>
                <a:ext cx="2233" cy="2406"/>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：目前相關配套主要是針對「義務役」回復一年役期所規劃，而非以男女之別做為考量</a:t>
                </a:r>
                <a:r>
                  <a:rPr lang="zh-TW" altLang="zh-TW" sz="1400" dirty="0">
                    <a:solidFill>
                      <a:schemeClr val="accent2">
                        <a:lumMod val="50000"/>
                      </a:schemeClr>
                    </a:solidFill>
                  </a:rPr>
                  <a:t>，</a:t>
                </a:r>
                <a:r>
                  <a:rPr lang="zh-TW" altLang="en-US" sz="1400" dirty="0">
                    <a:solidFill>
                      <a:schemeClr val="accent2">
                        <a:lumMod val="50000"/>
                      </a:schemeClr>
                    </a:solidFill>
                  </a:rPr>
                  <a:t>因此係以有服役義務學生為</a:t>
                </a:r>
                <a:r>
                  <a:rPr lang="zh-TW" altLang="zh-TW" sz="1400" dirty="0">
                    <a:solidFill>
                      <a:schemeClr val="accent2">
                        <a:lumMod val="50000"/>
                      </a:schemeClr>
                    </a:solidFill>
                  </a:rPr>
                  <a:t>適用範圍。</a:t>
                </a:r>
                <a:endParaRPr lang="en-US" altLang="zh-CN" sz="1400" dirty="0">
                  <a:solidFill>
                    <a:schemeClr val="accent2">
                      <a:lumMod val="50000"/>
                    </a:schemeClr>
                  </a:solidFill>
                  <a:sym typeface="+mn-lt"/>
                </a:endParaRPr>
              </a:p>
            </p:txBody>
          </p:sp>
          <p:sp>
            <p:nvSpPr>
              <p:cNvPr id="61" name="TextBox 76">
                <a:extLst>
                  <a:ext uri="{FF2B5EF4-FFF2-40B4-BE49-F238E27FC236}">
                    <a16:creationId xmlns:a16="http://schemas.microsoft.com/office/drawing/2014/main" id="{995808C1-2563-4379-ADB0-6D44F4AADEBE}"/>
                  </a:ext>
                </a:extLst>
              </p:cNvPr>
              <p:cNvSpPr txBox="1"/>
              <p:nvPr/>
            </p:nvSpPr>
            <p:spPr>
              <a:xfrm>
                <a:off x="11570" y="2181"/>
                <a:ext cx="2242" cy="1283"/>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a:t>
                </a:r>
                <a:r>
                  <a:rPr lang="zh-TW" altLang="zh-TW" sz="1400" b="1" dirty="0">
                    <a:latin typeface="微軟正黑體" panose="020B0604030504040204" pitchFamily="34" charset="-120"/>
                    <a:ea typeface="微軟正黑體" panose="020B0604030504040204" pitchFamily="34" charset="-120"/>
                  </a:rPr>
                  <a:t>女性同學可以申請就學期間服役彈性修業嗎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grpSp>
      </p:grpSp>
      <p:sp>
        <p:nvSpPr>
          <p:cNvPr id="63" name="文本框 42">
            <a:extLst>
              <a:ext uri="{FF2B5EF4-FFF2-40B4-BE49-F238E27FC236}">
                <a16:creationId xmlns:a16="http://schemas.microsoft.com/office/drawing/2014/main" id="{3BCE003F-9333-4A03-8932-5EF80D4F21B1}"/>
              </a:ext>
            </a:extLst>
          </p:cNvPr>
          <p:cNvSpPr txBox="1"/>
          <p:nvPr/>
        </p:nvSpPr>
        <p:spPr>
          <a:xfrm>
            <a:off x="2449455" y="2562014"/>
            <a:ext cx="2100624" cy="2031325"/>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：考量首批適用的有服役義務學生尚無就讀碩博士班的情形，且學生即使未於學士班選擇專案服役，因碩博士班僅</a:t>
            </a:r>
            <a:r>
              <a:rPr lang="en-US" altLang="zh-TW" sz="1400" dirty="0">
                <a:solidFill>
                  <a:schemeClr val="accent2">
                    <a:lumMod val="50000"/>
                  </a:schemeClr>
                </a:solidFill>
              </a:rPr>
              <a:t>30</a:t>
            </a:r>
            <a:r>
              <a:rPr lang="zh-TW" altLang="en-US" sz="1400" dirty="0">
                <a:solidFill>
                  <a:schemeClr val="accent2">
                    <a:lumMod val="50000"/>
                  </a:schemeClr>
                </a:solidFill>
              </a:rPr>
              <a:t>個學分左右，修業年限至少</a:t>
            </a:r>
            <a:r>
              <a:rPr lang="en-US" altLang="zh-TW" sz="1400" dirty="0">
                <a:solidFill>
                  <a:schemeClr val="accent2">
                    <a:lumMod val="50000"/>
                  </a:schemeClr>
                </a:solidFill>
              </a:rPr>
              <a:t>4</a:t>
            </a:r>
            <a:r>
              <a:rPr lang="zh-TW" altLang="en-US" sz="1400" dirty="0">
                <a:solidFill>
                  <a:schemeClr val="accent2">
                    <a:lumMod val="50000"/>
                  </a:schemeClr>
                </a:solidFill>
              </a:rPr>
              <a:t>年以上，爰提供休學年限及修業年限彈性，予以協助。</a:t>
            </a:r>
            <a:endParaRPr lang="en-US" altLang="zh-CN" sz="1400" dirty="0">
              <a:solidFill>
                <a:schemeClr val="accent2">
                  <a:lumMod val="50000"/>
                </a:schemeClr>
              </a:solidFill>
              <a:sym typeface="+mn-lt"/>
            </a:endParaRPr>
          </a:p>
        </p:txBody>
      </p:sp>
      <p:sp>
        <p:nvSpPr>
          <p:cNvPr id="73" name="TextBox 76">
            <a:extLst>
              <a:ext uri="{FF2B5EF4-FFF2-40B4-BE49-F238E27FC236}">
                <a16:creationId xmlns:a16="http://schemas.microsoft.com/office/drawing/2014/main" id="{D0A324A1-D2E2-4C25-B5C1-7CD6960FA039}"/>
              </a:ext>
            </a:extLst>
          </p:cNvPr>
          <p:cNvSpPr txBox="1"/>
          <p:nvPr/>
        </p:nvSpPr>
        <p:spPr>
          <a:xfrm>
            <a:off x="2440242" y="1807587"/>
            <a:ext cx="2117176"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Ｑ：博、碩士班學生可以申請就學期間服役彈性修業嗎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74" name="文本框 42">
            <a:extLst>
              <a:ext uri="{FF2B5EF4-FFF2-40B4-BE49-F238E27FC236}">
                <a16:creationId xmlns:a16="http://schemas.microsoft.com/office/drawing/2014/main" id="{D85E419F-D25F-4A6A-AD5E-FEA37E010D31}"/>
              </a:ext>
            </a:extLst>
          </p:cNvPr>
          <p:cNvSpPr txBox="1"/>
          <p:nvPr/>
        </p:nvSpPr>
        <p:spPr>
          <a:xfrm>
            <a:off x="4738030" y="2547441"/>
            <a:ext cx="2100624" cy="307777"/>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：學士班學生均可</a:t>
            </a:r>
            <a:r>
              <a:rPr lang="zh-TW" altLang="en-US" sz="1400" dirty="0">
                <a:solidFill>
                  <a:srgbClr val="843C0C"/>
                </a:solidFill>
              </a:rPr>
              <a:t>提出</a:t>
            </a:r>
            <a:endParaRPr lang="en-US" altLang="zh-TW" sz="1400" dirty="0">
              <a:solidFill>
                <a:srgbClr val="843C0C"/>
              </a:solidFill>
            </a:endParaRPr>
          </a:p>
        </p:txBody>
      </p:sp>
      <p:sp>
        <p:nvSpPr>
          <p:cNvPr id="75" name="TextBox 76">
            <a:extLst>
              <a:ext uri="{FF2B5EF4-FFF2-40B4-BE49-F238E27FC236}">
                <a16:creationId xmlns:a16="http://schemas.microsoft.com/office/drawing/2014/main" id="{6DC2D409-A983-413A-A4FC-80F4FFD75B73}"/>
              </a:ext>
            </a:extLst>
          </p:cNvPr>
          <p:cNvSpPr txBox="1"/>
          <p:nvPr/>
        </p:nvSpPr>
        <p:spPr>
          <a:xfrm>
            <a:off x="4664586" y="1789552"/>
            <a:ext cx="2117176"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Ｑ：進修學制（夜間部）學生可以申請就學期間服役彈性修業嗎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76" name="文本框 42">
            <a:extLst>
              <a:ext uri="{FF2B5EF4-FFF2-40B4-BE49-F238E27FC236}">
                <a16:creationId xmlns:a16="http://schemas.microsoft.com/office/drawing/2014/main" id="{2AB98E54-7A31-45FE-845F-D3EEBCB58CAE}"/>
              </a:ext>
            </a:extLst>
          </p:cNvPr>
          <p:cNvSpPr txBox="1"/>
          <p:nvPr/>
        </p:nvSpPr>
        <p:spPr>
          <a:xfrm>
            <a:off x="6888250" y="2505648"/>
            <a:ext cx="2125143" cy="2246769"/>
          </a:xfrm>
          <a:prstGeom prst="rect">
            <a:avLst/>
          </a:prstGeom>
          <a:noFill/>
        </p:spPr>
        <p:txBody>
          <a:bodyPr wrap="square" rtlCol="0">
            <a:spAutoFit/>
          </a:bodyPr>
          <a:lstStyle>
            <a:defPPr>
              <a:defRPr lang="zh-CN"/>
            </a:defPPr>
            <a:lvl1pPr>
              <a:defRPr b="1">
                <a:latin typeface="微軟正黑體" panose="020B0604030504040204" pitchFamily="34" charset="-120"/>
                <a:ea typeface="微軟正黑體" panose="020B0604030504040204" pitchFamily="34" charset="-120"/>
              </a:defRPr>
            </a:lvl1pPr>
          </a:lstStyle>
          <a:p>
            <a:pPr marL="87313" indent="-87313" algn="just"/>
            <a:r>
              <a:rPr lang="en-US" altLang="zh-TW" sz="1400" dirty="0">
                <a:solidFill>
                  <a:schemeClr val="accent2">
                    <a:lumMod val="50000"/>
                  </a:schemeClr>
                </a:solidFill>
              </a:rPr>
              <a:t>A</a:t>
            </a:r>
            <a:r>
              <a:rPr lang="zh-TW" altLang="en-US" sz="1400" dirty="0">
                <a:solidFill>
                  <a:schemeClr val="accent2">
                    <a:lumMod val="50000"/>
                  </a:schemeClr>
                </a:solidFill>
              </a:rPr>
              <a:t>：專科學校因學生須達專四、專五方符合役齡，且專四或專五為實習期間，課程難以中斷，又須完成實習後方符合後續考取專業證照資格，爰仍依既有各校修業規定辦理。本部亦將視後續申請情形，滾動式修正。</a:t>
            </a:r>
            <a:endParaRPr lang="en-US" altLang="zh-CN" sz="1400" dirty="0">
              <a:solidFill>
                <a:schemeClr val="accent2">
                  <a:lumMod val="50000"/>
                </a:schemeClr>
              </a:solidFill>
              <a:sym typeface="+mn-lt"/>
            </a:endParaRPr>
          </a:p>
        </p:txBody>
      </p:sp>
      <p:sp>
        <p:nvSpPr>
          <p:cNvPr id="77" name="TextBox 76">
            <a:extLst>
              <a:ext uri="{FF2B5EF4-FFF2-40B4-BE49-F238E27FC236}">
                <a16:creationId xmlns:a16="http://schemas.microsoft.com/office/drawing/2014/main" id="{B65D2542-250E-4AF7-B221-054DF8A295C8}"/>
              </a:ext>
            </a:extLst>
          </p:cNvPr>
          <p:cNvSpPr txBox="1"/>
          <p:nvPr/>
        </p:nvSpPr>
        <p:spPr>
          <a:xfrm>
            <a:off x="6888495" y="1786490"/>
            <a:ext cx="2133708" cy="738664"/>
          </a:xfrm>
          <a:prstGeom prst="rect">
            <a:avLst/>
          </a:prstGeom>
          <a:noFill/>
        </p:spPr>
        <p:txBody>
          <a:bodyPr wrap="square" rtlCol="0">
            <a:spAutoFit/>
          </a:bodyPr>
          <a:lstStyle/>
          <a:p>
            <a:pPr marL="87313" indent="-87313" algn="just"/>
            <a:r>
              <a:rPr lang="zh-TW" altLang="en-US" sz="1400" b="1" dirty="0">
                <a:latin typeface="微軟正黑體" panose="020B0604030504040204" pitchFamily="34" charset="-120"/>
                <a:ea typeface="微軟正黑體" panose="020B0604030504040204" pitchFamily="34" charset="-120"/>
              </a:rPr>
              <a:t>Ｑ：專科學校學生可以申請就學期間服役彈性修業嗎</a:t>
            </a:r>
            <a:r>
              <a:rPr lang="en-US" altLang="zh-TW" sz="1400" b="1" dirty="0">
                <a:latin typeface="微軟正黑體" panose="020B0604030504040204" pitchFamily="34" charset="-120"/>
                <a:ea typeface="微軟正黑體" panose="020B0604030504040204" pitchFamily="34" charset="-120"/>
              </a:rPr>
              <a:t>?</a:t>
            </a:r>
            <a:endParaRPr lang="zh-CN" altLang="en-US" sz="1400" b="1" dirty="0">
              <a:latin typeface="微軟正黑體" panose="020B0604030504040204" pitchFamily="34" charset="-120"/>
              <a:ea typeface="微軟正黑體" panose="020B0604030504040204" pitchFamily="34" charset="-120"/>
              <a:cs typeface="+mn-ea"/>
              <a:sym typeface="+mn-lt"/>
            </a:endParaRPr>
          </a:p>
        </p:txBody>
      </p:sp>
      <p:sp>
        <p:nvSpPr>
          <p:cNvPr id="8" name="標題 1"/>
          <p:cNvSpPr>
            <a:spLocks noGrp="1"/>
          </p:cNvSpPr>
          <p:nvPr>
            <p:ph type="title"/>
          </p:nvPr>
        </p:nvSpPr>
        <p:spPr>
          <a:xfrm>
            <a:off x="21734" y="134324"/>
            <a:ext cx="8950816"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五、常見問答－有關適用對象</a:t>
            </a:r>
          </a:p>
        </p:txBody>
      </p:sp>
    </p:spTree>
    <p:extLst>
      <p:ext uri="{BB962C8B-B14F-4D97-AF65-F5344CB8AC3E}">
        <p14:creationId xmlns:p14="http://schemas.microsoft.com/office/powerpoint/2010/main" val="1536547782"/>
      </p:ext>
    </p:extLst>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5" y="134324"/>
            <a:ext cx="899525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五、常見問答－有關學校辦理事項</a:t>
            </a:r>
          </a:p>
        </p:txBody>
      </p:sp>
      <p:grpSp>
        <p:nvGrpSpPr>
          <p:cNvPr id="48" name="组 56">
            <a:extLst>
              <a:ext uri="{FF2B5EF4-FFF2-40B4-BE49-F238E27FC236}">
                <a16:creationId xmlns:a16="http://schemas.microsoft.com/office/drawing/2014/main" id="{8C79426C-C11F-42E3-901E-2296E211A195}"/>
              </a:ext>
            </a:extLst>
          </p:cNvPr>
          <p:cNvGrpSpPr/>
          <p:nvPr/>
        </p:nvGrpSpPr>
        <p:grpSpPr>
          <a:xfrm>
            <a:off x="121515" y="950041"/>
            <a:ext cx="2980506" cy="3688841"/>
            <a:chOff x="2553524" y="3254693"/>
            <a:chExt cx="2980506" cy="3688841"/>
          </a:xfrm>
        </p:grpSpPr>
        <p:sp>
          <p:nvSpPr>
            <p:cNvPr id="67" name="Rectangle 13">
              <a:extLst>
                <a:ext uri="{FF2B5EF4-FFF2-40B4-BE49-F238E27FC236}">
                  <a16:creationId xmlns:a16="http://schemas.microsoft.com/office/drawing/2014/main" id="{E93C2D33-A623-4B77-979A-DBCB3E3D7B69}"/>
                </a:ext>
              </a:extLst>
            </p:cNvPr>
            <p:cNvSpPr>
              <a:spLocks noChangeArrowheads="1"/>
            </p:cNvSpPr>
            <p:nvPr userDrawn="1"/>
          </p:nvSpPr>
          <p:spPr bwMode="auto">
            <a:xfrm>
              <a:off x="2553524" y="3254693"/>
              <a:ext cx="2980506" cy="10800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：如果暑修課程原未達最低開課人數，因有服役學生選修而必須開課，不符開課成本，教育部會有所補貼嗎？</a:t>
              </a:r>
              <a:endParaRPr lang="en-US" sz="1600" b="1" dirty="0">
                <a:solidFill>
                  <a:schemeClr val="bg1"/>
                </a:solidFill>
                <a:latin typeface="微軟正黑體" panose="020B0604030504040204" pitchFamily="34" charset="-120"/>
                <a:ea typeface="微軟正黑體" panose="020B0604030504040204" pitchFamily="34" charset="-120"/>
              </a:endParaRPr>
            </a:p>
          </p:txBody>
        </p:sp>
        <p:cxnSp>
          <p:nvCxnSpPr>
            <p:cNvPr id="64" name="Straight Connector 54">
              <a:extLst>
                <a:ext uri="{FF2B5EF4-FFF2-40B4-BE49-F238E27FC236}">
                  <a16:creationId xmlns:a16="http://schemas.microsoft.com/office/drawing/2014/main" id="{8AB92015-2709-467D-AAA6-6831C3004EE4}"/>
                </a:ext>
              </a:extLst>
            </p:cNvPr>
            <p:cNvCxnSpPr>
              <a:cxnSpLocks/>
            </p:cNvCxnSpPr>
            <p:nvPr/>
          </p:nvCxnSpPr>
          <p:spPr>
            <a:xfrm>
              <a:off x="2553524" y="4262056"/>
              <a:ext cx="0" cy="268147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6" name="矩形 65">
              <a:extLst>
                <a:ext uri="{FF2B5EF4-FFF2-40B4-BE49-F238E27FC236}">
                  <a16:creationId xmlns:a16="http://schemas.microsoft.com/office/drawing/2014/main" id="{4BDFB314-6AE3-48CC-BD16-AF91890A37A1}"/>
                </a:ext>
              </a:extLst>
            </p:cNvPr>
            <p:cNvSpPr/>
            <p:nvPr/>
          </p:nvSpPr>
          <p:spPr>
            <a:xfrm>
              <a:off x="2600166" y="4405261"/>
              <a:ext cx="2793282" cy="2062103"/>
            </a:xfrm>
            <a:prstGeom prst="rect">
              <a:avLst/>
            </a:prstGeom>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：學校為協助有服役義務學生開設暑期課程，因選課人數不足，依學校原達暑期修課開課人數規範之學分費標準向有服役義務學生收費，學校開課經費之差額（原應收費用</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有服役義務學生繳交費用）由本部補助。</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grpSp>
      <p:grpSp>
        <p:nvGrpSpPr>
          <p:cNvPr id="49" name="组 63">
            <a:extLst>
              <a:ext uri="{FF2B5EF4-FFF2-40B4-BE49-F238E27FC236}">
                <a16:creationId xmlns:a16="http://schemas.microsoft.com/office/drawing/2014/main" id="{2550D444-83D5-42B1-BD4A-B9A900C56794}"/>
              </a:ext>
            </a:extLst>
          </p:cNvPr>
          <p:cNvGrpSpPr/>
          <p:nvPr/>
        </p:nvGrpSpPr>
        <p:grpSpPr>
          <a:xfrm>
            <a:off x="3212695" y="950041"/>
            <a:ext cx="2896045" cy="3717349"/>
            <a:chOff x="2451604" y="3254698"/>
            <a:chExt cx="2896045" cy="3717349"/>
          </a:xfrm>
        </p:grpSpPr>
        <p:sp>
          <p:nvSpPr>
            <p:cNvPr id="61" name="Rectangle 13">
              <a:extLst>
                <a:ext uri="{FF2B5EF4-FFF2-40B4-BE49-F238E27FC236}">
                  <a16:creationId xmlns:a16="http://schemas.microsoft.com/office/drawing/2014/main" id="{8C6E2D29-51B6-4BB1-B451-FF4840449519}"/>
                </a:ext>
              </a:extLst>
            </p:cNvPr>
            <p:cNvSpPr>
              <a:spLocks noChangeArrowheads="1"/>
            </p:cNvSpPr>
            <p:nvPr userDrawn="1"/>
          </p:nvSpPr>
          <p:spPr bwMode="auto">
            <a:xfrm>
              <a:off x="2451604" y="3254698"/>
              <a:ext cx="2896045" cy="1080000"/>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：每個學校都要配合規劃役學生彈性修業措施嗎？</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cxnSp>
          <p:nvCxnSpPr>
            <p:cNvPr id="58" name="Straight Connector 54">
              <a:extLst>
                <a:ext uri="{FF2B5EF4-FFF2-40B4-BE49-F238E27FC236}">
                  <a16:creationId xmlns:a16="http://schemas.microsoft.com/office/drawing/2014/main" id="{57CC9ECB-964B-42B6-8EDC-8BEEBB652180}"/>
                </a:ext>
              </a:extLst>
            </p:cNvPr>
            <p:cNvCxnSpPr>
              <a:cxnSpLocks/>
            </p:cNvCxnSpPr>
            <p:nvPr/>
          </p:nvCxnSpPr>
          <p:spPr>
            <a:xfrm>
              <a:off x="2461084" y="4308050"/>
              <a:ext cx="0" cy="2663997"/>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0" name="组 70">
            <a:extLst>
              <a:ext uri="{FF2B5EF4-FFF2-40B4-BE49-F238E27FC236}">
                <a16:creationId xmlns:a16="http://schemas.microsoft.com/office/drawing/2014/main" id="{157FB199-F923-41D9-A9E5-C005974CBDCE}"/>
              </a:ext>
            </a:extLst>
          </p:cNvPr>
          <p:cNvGrpSpPr/>
          <p:nvPr/>
        </p:nvGrpSpPr>
        <p:grpSpPr>
          <a:xfrm>
            <a:off x="6219413" y="950041"/>
            <a:ext cx="2896045" cy="3712335"/>
            <a:chOff x="2274702" y="3277193"/>
            <a:chExt cx="2896045" cy="3712335"/>
          </a:xfrm>
        </p:grpSpPr>
        <p:sp>
          <p:nvSpPr>
            <p:cNvPr id="55" name="Rectangle 13">
              <a:extLst>
                <a:ext uri="{FF2B5EF4-FFF2-40B4-BE49-F238E27FC236}">
                  <a16:creationId xmlns:a16="http://schemas.microsoft.com/office/drawing/2014/main" id="{88E3AB1F-75C4-442F-A0BB-5D5A1B8B9D8A}"/>
                </a:ext>
              </a:extLst>
            </p:cNvPr>
            <p:cNvSpPr>
              <a:spLocks noChangeArrowheads="1"/>
            </p:cNvSpPr>
            <p:nvPr userDrawn="1"/>
          </p:nvSpPr>
          <p:spPr bwMode="auto">
            <a:xfrm>
              <a:off x="2274702" y="3277193"/>
              <a:ext cx="2896045" cy="1080000"/>
            </a:xfrm>
            <a:prstGeom prst="rect">
              <a:avLst/>
            </a:prstGeom>
            <a:solidFill>
              <a:schemeClr val="accent6">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：學校規定要要完成實習課程才能畢業，學生很難在修課年限有所壓縮，是否還需要規劃役學生彈性修業措施？</a:t>
              </a:r>
              <a:endParaRPr lang="en-US" altLang="zh-TW" sz="1600" b="1" dirty="0">
                <a:solidFill>
                  <a:schemeClr val="bg1"/>
                </a:solidFill>
                <a:latin typeface="微軟正黑體" panose="020B0604030504040204" pitchFamily="34" charset="-120"/>
                <a:ea typeface="微軟正黑體" panose="020B0604030504040204" pitchFamily="34" charset="-120"/>
              </a:endParaRPr>
            </a:p>
          </p:txBody>
        </p:sp>
        <p:cxnSp>
          <p:nvCxnSpPr>
            <p:cNvPr id="52" name="Straight Connector 54">
              <a:extLst>
                <a:ext uri="{FF2B5EF4-FFF2-40B4-BE49-F238E27FC236}">
                  <a16:creationId xmlns:a16="http://schemas.microsoft.com/office/drawing/2014/main" id="{B0B4BFD6-6E3D-480A-9C5B-80F564DCCF66}"/>
                </a:ext>
              </a:extLst>
            </p:cNvPr>
            <p:cNvCxnSpPr>
              <a:cxnSpLocks/>
            </p:cNvCxnSpPr>
            <p:nvPr/>
          </p:nvCxnSpPr>
          <p:spPr>
            <a:xfrm>
              <a:off x="2278288" y="4316051"/>
              <a:ext cx="0" cy="2673477"/>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9" name="矩形 68">
            <a:extLst>
              <a:ext uri="{FF2B5EF4-FFF2-40B4-BE49-F238E27FC236}">
                <a16:creationId xmlns:a16="http://schemas.microsoft.com/office/drawing/2014/main" id="{6C051389-9952-4925-80BC-2F33CE39C072}"/>
              </a:ext>
            </a:extLst>
          </p:cNvPr>
          <p:cNvSpPr/>
          <p:nvPr/>
        </p:nvSpPr>
        <p:spPr>
          <a:xfrm>
            <a:off x="3203214" y="2100609"/>
            <a:ext cx="2905526" cy="2877711"/>
          </a:xfrm>
          <a:prstGeom prst="rect">
            <a:avLst/>
          </a:prstGeom>
        </p:spPr>
        <p:txBody>
          <a:bodyPr wrap="square">
            <a:spAutoFit/>
          </a:bodyPr>
          <a:lstStyle/>
          <a:p>
            <a:pPr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各校均應於學則或相關教務章則落實支持性配套措施，供有意願申請專案服役學生提出，避免因學校配套措施未臻完備導致有學生無法提出申請或無法於就學期間完成服役之情事</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學校並應於服役學生申請專案服役時，善盡告知義務，以維護學生學習權益。</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
        <p:nvSpPr>
          <p:cNvPr id="70" name="矩形 69">
            <a:extLst>
              <a:ext uri="{FF2B5EF4-FFF2-40B4-BE49-F238E27FC236}">
                <a16:creationId xmlns:a16="http://schemas.microsoft.com/office/drawing/2014/main" id="{F305B820-A593-4215-84F0-E611DB6A789F}"/>
              </a:ext>
            </a:extLst>
          </p:cNvPr>
          <p:cNvSpPr/>
          <p:nvPr/>
        </p:nvSpPr>
        <p:spPr>
          <a:xfrm>
            <a:off x="6226586" y="2101887"/>
            <a:ext cx="2802760" cy="1815882"/>
          </a:xfrm>
          <a:prstGeom prst="rect">
            <a:avLst/>
          </a:prstGeom>
          <a:ln w="12700">
            <a:noFill/>
          </a:ln>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：學校如考量專業領域或實習課程，涉及學生考照或就業需求之資格條件，應於服役學生申請專案服役時，提醒其注意修業期限及課程學分是否能符合前述考照或就業資格條件。</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Tree>
    <p:extLst>
      <p:ext uri="{BB962C8B-B14F-4D97-AF65-F5344CB8AC3E}">
        <p14:creationId xmlns:p14="http://schemas.microsoft.com/office/powerpoint/2010/main" val="2837550420"/>
      </p:ext>
    </p:extLst>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5" y="134324"/>
            <a:ext cx="899525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五、常見問答－有關學校辦理事項</a:t>
            </a:r>
          </a:p>
        </p:txBody>
      </p:sp>
      <p:sp>
        <p:nvSpPr>
          <p:cNvPr id="66" name="矩形 65">
            <a:extLst>
              <a:ext uri="{FF2B5EF4-FFF2-40B4-BE49-F238E27FC236}">
                <a16:creationId xmlns:a16="http://schemas.microsoft.com/office/drawing/2014/main" id="{4BDFB314-6AE3-48CC-BD16-AF91890A37A1}"/>
              </a:ext>
            </a:extLst>
          </p:cNvPr>
          <p:cNvSpPr/>
          <p:nvPr/>
        </p:nvSpPr>
        <p:spPr>
          <a:xfrm>
            <a:off x="215127" y="1715967"/>
            <a:ext cx="2793282" cy="2800767"/>
          </a:xfrm>
          <a:prstGeom prst="rect">
            <a:avLst/>
          </a:prstGeom>
        </p:spPr>
        <p:txBody>
          <a:bodyPr wrap="square">
            <a:spAutoFit/>
          </a:bodyPr>
          <a:lstStyle/>
          <a:p>
            <a:pPr marL="87313" indent="-87313" algn="just" latinLnBrk="1"/>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latinLnBrk="1">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如未能及時完成校內會議程序，</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可先依本指引彈性處理學生申請事宜，事後追認。</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endParaRPr>
          </a:p>
          <a:p>
            <a:pPr marL="285750" indent="-285750" algn="just" latinLnBrk="1">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學校於完成修訂後可隨時報部，不受本部</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111</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年</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4</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月</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26</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日臺教高</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二</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字第</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1112201705</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號函報部期程限制，惟至遲仍請於</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rPr>
              <a:t>112</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rPr>
              <a:t>學年度第一學期結束前報部。</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endParaRPr>
          </a:p>
        </p:txBody>
      </p:sp>
      <p:sp>
        <p:nvSpPr>
          <p:cNvPr id="69" name="矩形 68">
            <a:extLst>
              <a:ext uri="{FF2B5EF4-FFF2-40B4-BE49-F238E27FC236}">
                <a16:creationId xmlns:a16="http://schemas.microsoft.com/office/drawing/2014/main" id="{6C051389-9952-4925-80BC-2F33CE39C072}"/>
              </a:ext>
            </a:extLst>
          </p:cNvPr>
          <p:cNvSpPr/>
          <p:nvPr/>
        </p:nvSpPr>
        <p:spPr>
          <a:xfrm>
            <a:off x="3238908" y="1715967"/>
            <a:ext cx="2905526" cy="2215991"/>
          </a:xfrm>
          <a:prstGeom prst="rect">
            <a:avLst/>
          </a:prstGeom>
        </p:spPr>
        <p:txBody>
          <a:bodyPr wrap="square">
            <a:spAutoFit/>
          </a:bodyPr>
          <a:lstStyle/>
          <a:p>
            <a:pPr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8/31</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前請將以下資料報部。</a:t>
            </a: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若採新訂一項教務章則，請將該章則報部備查。</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71463" indent="-184150" algn="just">
              <a:spcBef>
                <a:spcPts val="600"/>
              </a:spcBef>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若修訂於免報部備查之章則，例如暑修、跨校選課等規定，請針對指引內各該彈性修業機制，敘明對應之規定名稱、修訂後之條文並提供全條文。</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sp>
        <p:nvSpPr>
          <p:cNvPr id="70" name="矩形 69">
            <a:extLst>
              <a:ext uri="{FF2B5EF4-FFF2-40B4-BE49-F238E27FC236}">
                <a16:creationId xmlns:a16="http://schemas.microsoft.com/office/drawing/2014/main" id="{F305B820-A593-4215-84F0-E611DB6A789F}"/>
              </a:ext>
            </a:extLst>
          </p:cNvPr>
          <p:cNvSpPr/>
          <p:nvPr/>
        </p:nvSpPr>
        <p:spPr>
          <a:xfrm>
            <a:off x="6214233" y="1715967"/>
            <a:ext cx="2802760" cy="3046988"/>
          </a:xfrm>
          <a:prstGeom prst="rect">
            <a:avLst/>
          </a:prstGeom>
          <a:ln w="12700">
            <a:noFill/>
          </a:ln>
        </p:spPr>
        <p:txBody>
          <a:bodyPr wrap="square">
            <a:spAutoFit/>
          </a:bodyPr>
          <a:lstStyle/>
          <a:p>
            <a:pPr marL="87313" indent="-87313" algn="just"/>
            <a:r>
              <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a:t>
            </a: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本部將請學校填報學生申請情形並逐月更新，俾利掌握各校辦理情形。將於學生向學校提出彈性修業申請後，列入國立大學績效型補助及私校獎補助經費補助計算。</a:t>
            </a:r>
            <a:endParaRPr lang="en-US" altLang="zh-TW"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a:p>
            <a:pPr marL="285750" indent="-285750" algn="just">
              <a:buFont typeface="Wingdings" panose="05000000000000000000" pitchFamily="2" charset="2"/>
              <a:buChar char="l"/>
            </a:pPr>
            <a:r>
              <a:rPr lang="zh-TW"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rPr>
              <a:t>如經本部補助，且學生確實進行彈性修業，原則學校不須繳回經費，惟若經查有不實請款則仍須繳回。</a:t>
            </a:r>
            <a:endParaRPr lang="zh-CN" altLang="en-US" sz="1600" b="1" dirty="0">
              <a:solidFill>
                <a:schemeClr val="accent2">
                  <a:lumMod val="50000"/>
                </a:schemeClr>
              </a:solidFill>
              <a:latin typeface="微軟正黑體" panose="020B0604030504040204" pitchFamily="34" charset="-120"/>
              <a:ea typeface="微軟正黑體" panose="020B0604030504040204" pitchFamily="34" charset="-120"/>
              <a:cs typeface="微软雅黑" panose="020B0503020204020204" pitchFamily="34" charset="-122"/>
            </a:endParaRPr>
          </a:p>
        </p:txBody>
      </p:sp>
      <p:grpSp>
        <p:nvGrpSpPr>
          <p:cNvPr id="2" name="组 56">
            <a:extLst>
              <a:ext uri="{FF2B5EF4-FFF2-40B4-BE49-F238E27FC236}">
                <a16:creationId xmlns:a16="http://schemas.microsoft.com/office/drawing/2014/main" id="{59262EC3-EB41-5BF6-74C3-C44D3699C4ED}"/>
              </a:ext>
            </a:extLst>
          </p:cNvPr>
          <p:cNvGrpSpPr/>
          <p:nvPr/>
        </p:nvGrpSpPr>
        <p:grpSpPr>
          <a:xfrm>
            <a:off x="121515" y="950041"/>
            <a:ext cx="2980506" cy="3383841"/>
            <a:chOff x="2553524" y="3254693"/>
            <a:chExt cx="2980506" cy="3383841"/>
          </a:xfrm>
        </p:grpSpPr>
        <p:sp>
          <p:nvSpPr>
            <p:cNvPr id="3" name="Rectangle 13">
              <a:extLst>
                <a:ext uri="{FF2B5EF4-FFF2-40B4-BE49-F238E27FC236}">
                  <a16:creationId xmlns:a16="http://schemas.microsoft.com/office/drawing/2014/main" id="{055B2F3C-BB34-3622-08B0-6C05AC428205}"/>
                </a:ext>
              </a:extLst>
            </p:cNvPr>
            <p:cNvSpPr>
              <a:spLocks noChangeArrowheads="1"/>
            </p:cNvSpPr>
            <p:nvPr userDrawn="1"/>
          </p:nvSpPr>
          <p:spPr bwMode="auto">
            <a:xfrm>
              <a:off x="2553524" y="3254693"/>
              <a:ext cx="2980506" cy="71984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：學則及相關教務章則來不及於</a:t>
              </a:r>
              <a:r>
                <a:rPr lang="en-US" altLang="zh-TW" sz="1600" b="1" dirty="0">
                  <a:solidFill>
                    <a:schemeClr val="bg1"/>
                  </a:solidFill>
                  <a:latin typeface="微軟正黑體" panose="020B0604030504040204" pitchFamily="34" charset="-120"/>
                  <a:ea typeface="微軟正黑體" panose="020B0604030504040204" pitchFamily="34" charset="-120"/>
                </a:rPr>
                <a:t>8/31</a:t>
              </a:r>
              <a:r>
                <a:rPr lang="zh-TW" altLang="en-US" sz="1600" b="1" dirty="0">
                  <a:solidFill>
                    <a:schemeClr val="bg1"/>
                  </a:solidFill>
                  <a:latin typeface="微軟正黑體" panose="020B0604030504040204" pitchFamily="34" charset="-120"/>
                  <a:ea typeface="微軟正黑體" panose="020B0604030504040204" pitchFamily="34" charset="-120"/>
                </a:rPr>
                <a:t>前報部該怎麼處理？</a:t>
              </a:r>
            </a:p>
          </p:txBody>
        </p:sp>
        <p:cxnSp>
          <p:nvCxnSpPr>
            <p:cNvPr id="4" name="Straight Connector 54">
              <a:extLst>
                <a:ext uri="{FF2B5EF4-FFF2-40B4-BE49-F238E27FC236}">
                  <a16:creationId xmlns:a16="http://schemas.microsoft.com/office/drawing/2014/main" id="{03B0851E-36A0-659F-A6BB-24C6F0FC387A}"/>
                </a:ext>
              </a:extLst>
            </p:cNvPr>
            <p:cNvCxnSpPr>
              <a:cxnSpLocks/>
            </p:cNvCxnSpPr>
            <p:nvPr/>
          </p:nvCxnSpPr>
          <p:spPr>
            <a:xfrm>
              <a:off x="2553524" y="3957056"/>
              <a:ext cx="0" cy="268147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 63">
            <a:extLst>
              <a:ext uri="{FF2B5EF4-FFF2-40B4-BE49-F238E27FC236}">
                <a16:creationId xmlns:a16="http://schemas.microsoft.com/office/drawing/2014/main" id="{E4172789-D97E-2902-EC58-973ABF0D18AE}"/>
              </a:ext>
            </a:extLst>
          </p:cNvPr>
          <p:cNvGrpSpPr/>
          <p:nvPr/>
        </p:nvGrpSpPr>
        <p:grpSpPr>
          <a:xfrm>
            <a:off x="3212695" y="950041"/>
            <a:ext cx="2896045" cy="3383841"/>
            <a:chOff x="2451604" y="3254698"/>
            <a:chExt cx="2896045" cy="3383841"/>
          </a:xfrm>
        </p:grpSpPr>
        <p:sp>
          <p:nvSpPr>
            <p:cNvPr id="7" name="Rectangle 13">
              <a:extLst>
                <a:ext uri="{FF2B5EF4-FFF2-40B4-BE49-F238E27FC236}">
                  <a16:creationId xmlns:a16="http://schemas.microsoft.com/office/drawing/2014/main" id="{AE824F9A-70BF-3D64-DFB1-26B62548A327}"/>
                </a:ext>
              </a:extLst>
            </p:cNvPr>
            <p:cNvSpPr>
              <a:spLocks noChangeArrowheads="1"/>
            </p:cNvSpPr>
            <p:nvPr userDrawn="1"/>
          </p:nvSpPr>
          <p:spPr bwMode="auto">
            <a:xfrm>
              <a:off x="2451604" y="3254698"/>
              <a:ext cx="2896045" cy="719844"/>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：每個涉及修業彈性的教務章則都需要報部嗎？</a:t>
              </a:r>
            </a:p>
          </p:txBody>
        </p:sp>
        <p:cxnSp>
          <p:nvCxnSpPr>
            <p:cNvPr id="9" name="Straight Connector 54">
              <a:extLst>
                <a:ext uri="{FF2B5EF4-FFF2-40B4-BE49-F238E27FC236}">
                  <a16:creationId xmlns:a16="http://schemas.microsoft.com/office/drawing/2014/main" id="{EA0B171D-9B24-CE9F-0464-67CB181BA673}"/>
                </a:ext>
              </a:extLst>
            </p:cNvPr>
            <p:cNvCxnSpPr>
              <a:cxnSpLocks/>
            </p:cNvCxnSpPr>
            <p:nvPr/>
          </p:nvCxnSpPr>
          <p:spPr>
            <a:xfrm>
              <a:off x="2451604" y="3974542"/>
              <a:ext cx="0" cy="2663997"/>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 70">
            <a:extLst>
              <a:ext uri="{FF2B5EF4-FFF2-40B4-BE49-F238E27FC236}">
                <a16:creationId xmlns:a16="http://schemas.microsoft.com/office/drawing/2014/main" id="{FF117D89-1D1B-D830-22D7-02478E65D574}"/>
              </a:ext>
            </a:extLst>
          </p:cNvPr>
          <p:cNvGrpSpPr/>
          <p:nvPr/>
        </p:nvGrpSpPr>
        <p:grpSpPr>
          <a:xfrm>
            <a:off x="6219413" y="950041"/>
            <a:ext cx="2896045" cy="3712335"/>
            <a:chOff x="2274702" y="3277193"/>
            <a:chExt cx="2896045" cy="3712335"/>
          </a:xfrm>
        </p:grpSpPr>
        <p:sp>
          <p:nvSpPr>
            <p:cNvPr id="11" name="Rectangle 13">
              <a:extLst>
                <a:ext uri="{FF2B5EF4-FFF2-40B4-BE49-F238E27FC236}">
                  <a16:creationId xmlns:a16="http://schemas.microsoft.com/office/drawing/2014/main" id="{DAEFD67B-6429-D0EA-7050-B7E171E41B66}"/>
                </a:ext>
              </a:extLst>
            </p:cNvPr>
            <p:cNvSpPr>
              <a:spLocks noChangeArrowheads="1"/>
            </p:cNvSpPr>
            <p:nvPr userDrawn="1"/>
          </p:nvSpPr>
          <p:spPr bwMode="auto">
            <a:xfrm>
              <a:off x="2274702" y="3277193"/>
              <a:ext cx="2896045" cy="765926"/>
            </a:xfrm>
            <a:prstGeom prst="rect">
              <a:avLst/>
            </a:prstGeom>
            <a:solidFill>
              <a:schemeClr val="accent6">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r>
                <a:rPr lang="en-US" altLang="zh-TW" sz="1600" b="1" dirty="0">
                  <a:solidFill>
                    <a:schemeClr val="bg1"/>
                  </a:solidFill>
                  <a:latin typeface="微軟正黑體" panose="020B0604030504040204" pitchFamily="34" charset="-120"/>
                  <a:ea typeface="微軟正黑體" panose="020B0604030504040204" pitchFamily="34" charset="-120"/>
                </a:rPr>
                <a:t>Q</a:t>
              </a:r>
              <a:r>
                <a:rPr lang="zh-TW" altLang="en-US" sz="1600" b="1" dirty="0">
                  <a:solidFill>
                    <a:schemeClr val="bg1"/>
                  </a:solidFill>
                  <a:latin typeface="微軟正黑體" panose="020B0604030504040204" pitchFamily="34" charset="-120"/>
                  <a:ea typeface="微軟正黑體" panose="020B0604030504040204" pitchFamily="34" charset="-120"/>
                </a:rPr>
                <a:t>：補助款何時會撥給學校，如果學生有申請後未服役或轉學的情形，補助款會如何處理？</a:t>
              </a:r>
            </a:p>
          </p:txBody>
        </p:sp>
        <p:cxnSp>
          <p:nvCxnSpPr>
            <p:cNvPr id="12" name="Straight Connector 54">
              <a:extLst>
                <a:ext uri="{FF2B5EF4-FFF2-40B4-BE49-F238E27FC236}">
                  <a16:creationId xmlns:a16="http://schemas.microsoft.com/office/drawing/2014/main" id="{2A2940E1-3F7B-115A-F400-724261C2AB6A}"/>
                </a:ext>
              </a:extLst>
            </p:cNvPr>
            <p:cNvCxnSpPr>
              <a:cxnSpLocks/>
            </p:cNvCxnSpPr>
            <p:nvPr/>
          </p:nvCxnSpPr>
          <p:spPr>
            <a:xfrm>
              <a:off x="2278288" y="4043119"/>
              <a:ext cx="0" cy="2946409"/>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1057859"/>
      </p:ext>
    </p:extLst>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21734" y="134324"/>
            <a:ext cx="8963516"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五、常見問答－有關徵集及役期</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5" name="群組 4">
            <a:extLst>
              <a:ext uri="{FF2B5EF4-FFF2-40B4-BE49-F238E27FC236}">
                <a16:creationId xmlns:a16="http://schemas.microsoft.com/office/drawing/2014/main" id="{8596B55A-93BC-4CA5-BF64-9C884E4A20D1}"/>
              </a:ext>
            </a:extLst>
          </p:cNvPr>
          <p:cNvGrpSpPr/>
          <p:nvPr/>
        </p:nvGrpSpPr>
        <p:grpSpPr>
          <a:xfrm>
            <a:off x="6116320" y="729547"/>
            <a:ext cx="2847669" cy="1743311"/>
            <a:chOff x="6275075" y="941156"/>
            <a:chExt cx="2847669" cy="1743311"/>
          </a:xfrm>
        </p:grpSpPr>
        <p:pic>
          <p:nvPicPr>
            <p:cNvPr id="6" name="圖形 5" descr="想法 外框">
              <a:extLst>
                <a:ext uri="{FF2B5EF4-FFF2-40B4-BE49-F238E27FC236}">
                  <a16:creationId xmlns:a16="http://schemas.microsoft.com/office/drawing/2014/main" id="{D1606826-5B21-AD5A-0129-C44F183A94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1082868">
              <a:off x="6275075" y="941156"/>
              <a:ext cx="432000" cy="384379"/>
            </a:xfrm>
            <a:prstGeom prst="rect">
              <a:avLst/>
            </a:prstGeom>
          </p:spPr>
        </p:pic>
        <p:sp>
          <p:nvSpPr>
            <p:cNvPr id="133" name="TextBox 14">
              <a:extLst>
                <a:ext uri="{FF2B5EF4-FFF2-40B4-BE49-F238E27FC236}">
                  <a16:creationId xmlns:a16="http://schemas.microsoft.com/office/drawing/2014/main" id="{98062C84-D941-4BEB-8115-DB1F9C526FCD}"/>
                </a:ext>
              </a:extLst>
            </p:cNvPr>
            <p:cNvSpPr txBox="1"/>
            <p:nvPr/>
          </p:nvSpPr>
          <p:spPr>
            <a:xfrm>
              <a:off x="6487507" y="1514916"/>
              <a:ext cx="2567503" cy="1169551"/>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：國防部表示部隊跟以往相比已相對開放，另亦配置有心輔人員可予以輔導。國防部也會持續改善與宣導並檢討、精進訓練內容。</a:t>
              </a:r>
              <a:endParaRPr lang="en-US" altLang="ko-KR" sz="1400" dirty="0">
                <a:solidFill>
                  <a:schemeClr val="accent2">
                    <a:lumMod val="50000"/>
                  </a:schemeClr>
                </a:solidFill>
              </a:endParaRPr>
            </a:p>
          </p:txBody>
        </p:sp>
        <p:sp>
          <p:nvSpPr>
            <p:cNvPr id="134" name="TextBox 15">
              <a:extLst>
                <a:ext uri="{FF2B5EF4-FFF2-40B4-BE49-F238E27FC236}">
                  <a16:creationId xmlns:a16="http://schemas.microsoft.com/office/drawing/2014/main" id="{58159577-189C-4CF1-A830-CBBEA2654938}"/>
                </a:ext>
              </a:extLst>
            </p:cNvPr>
            <p:cNvSpPr txBox="1"/>
            <p:nvPr/>
          </p:nvSpPr>
          <p:spPr>
            <a:xfrm>
              <a:off x="6379184" y="995329"/>
              <a:ext cx="2743560"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：學生普遍對當兵抱持部分負面想法，有改善嗎？</a:t>
              </a:r>
              <a:endParaRPr lang="en-US" altLang="ko-KR" sz="1600" dirty="0"/>
            </a:p>
          </p:txBody>
        </p:sp>
      </p:grpSp>
      <p:grpSp>
        <p:nvGrpSpPr>
          <p:cNvPr id="2" name="群組 1">
            <a:extLst>
              <a:ext uri="{FF2B5EF4-FFF2-40B4-BE49-F238E27FC236}">
                <a16:creationId xmlns:a16="http://schemas.microsoft.com/office/drawing/2014/main" id="{A294481D-207C-4AC2-BC97-FA5A009AF4DF}"/>
              </a:ext>
            </a:extLst>
          </p:cNvPr>
          <p:cNvGrpSpPr/>
          <p:nvPr/>
        </p:nvGrpSpPr>
        <p:grpSpPr>
          <a:xfrm>
            <a:off x="88440" y="725395"/>
            <a:ext cx="2611742" cy="1402477"/>
            <a:chOff x="28121" y="1075531"/>
            <a:chExt cx="2611742" cy="1402477"/>
          </a:xfrm>
        </p:grpSpPr>
        <p:grpSp>
          <p:nvGrpSpPr>
            <p:cNvPr id="106" name="群組 105">
              <a:extLst>
                <a:ext uri="{FF2B5EF4-FFF2-40B4-BE49-F238E27FC236}">
                  <a16:creationId xmlns:a16="http://schemas.microsoft.com/office/drawing/2014/main" id="{203F9603-C0B8-4BCA-8497-67CFC1DB4FE7}"/>
                </a:ext>
              </a:extLst>
            </p:cNvPr>
            <p:cNvGrpSpPr/>
            <p:nvPr/>
          </p:nvGrpSpPr>
          <p:grpSpPr>
            <a:xfrm>
              <a:off x="187074" y="1133099"/>
              <a:ext cx="2452789" cy="1344909"/>
              <a:chOff x="373583" y="957125"/>
              <a:chExt cx="2452789" cy="1344909"/>
            </a:xfrm>
          </p:grpSpPr>
          <p:sp>
            <p:nvSpPr>
              <p:cNvPr id="114" name="TextBox 14">
                <a:extLst>
                  <a:ext uri="{FF2B5EF4-FFF2-40B4-BE49-F238E27FC236}">
                    <a16:creationId xmlns:a16="http://schemas.microsoft.com/office/drawing/2014/main" id="{6BDE3474-D6FC-4669-B0DC-0EE84DBD3AE5}"/>
                  </a:ext>
                </a:extLst>
              </p:cNvPr>
              <p:cNvSpPr txBox="1"/>
              <p:nvPr/>
            </p:nvSpPr>
            <p:spPr>
              <a:xfrm>
                <a:off x="373583" y="1347927"/>
                <a:ext cx="2452789" cy="954107"/>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：將安排寒假（約</a:t>
                </a:r>
                <a:r>
                  <a:rPr lang="en-US" altLang="zh-TW" sz="1400" dirty="0">
                    <a:solidFill>
                      <a:schemeClr val="accent2">
                        <a:lumMod val="50000"/>
                      </a:schemeClr>
                    </a:solidFill>
                  </a:rPr>
                  <a:t>2</a:t>
                </a:r>
                <a:r>
                  <a:rPr lang="zh-TW" altLang="en-US" sz="1400" dirty="0">
                    <a:solidFill>
                      <a:schemeClr val="accent2">
                        <a:lumMod val="50000"/>
                      </a:schemeClr>
                    </a:solidFill>
                  </a:rPr>
                  <a:t>月）及暑假</a:t>
                </a:r>
                <a:r>
                  <a:rPr lang="en-US" altLang="zh-TW" sz="1400" dirty="0">
                    <a:solidFill>
                      <a:schemeClr val="accent2">
                        <a:lumMod val="50000"/>
                      </a:schemeClr>
                    </a:solidFill>
                  </a:rPr>
                  <a:t>(</a:t>
                </a:r>
                <a:r>
                  <a:rPr lang="zh-TW" altLang="en-US" sz="1400" dirty="0">
                    <a:solidFill>
                      <a:schemeClr val="accent2">
                        <a:lumMod val="50000"/>
                      </a:schemeClr>
                    </a:solidFill>
                  </a:rPr>
                  <a:t>約</a:t>
                </a:r>
                <a:r>
                  <a:rPr lang="en-US" altLang="zh-TW" sz="1400" dirty="0">
                    <a:solidFill>
                      <a:schemeClr val="accent2">
                        <a:lumMod val="50000"/>
                      </a:schemeClr>
                    </a:solidFill>
                  </a:rPr>
                  <a:t>7</a:t>
                </a:r>
                <a:r>
                  <a:rPr lang="zh-TW" altLang="en-US" sz="1400" dirty="0">
                    <a:solidFill>
                      <a:schemeClr val="accent2">
                        <a:lumMod val="50000"/>
                      </a:schemeClr>
                    </a:solidFill>
                  </a:rPr>
                  <a:t>月</a:t>
                </a:r>
                <a:r>
                  <a:rPr lang="en-US" altLang="zh-TW" sz="1400" dirty="0">
                    <a:solidFill>
                      <a:schemeClr val="accent2">
                        <a:lumMod val="50000"/>
                      </a:schemeClr>
                    </a:solidFill>
                  </a:rPr>
                  <a:t>)</a:t>
                </a:r>
                <a:r>
                  <a:rPr lang="zh-TW" altLang="en-US" sz="1400" dirty="0">
                    <a:solidFill>
                      <a:schemeClr val="accent2">
                        <a:lumMod val="50000"/>
                      </a:schemeClr>
                    </a:solidFill>
                  </a:rPr>
                  <a:t>各一梯次，實際日期依國防部及內政部公告為主。</a:t>
                </a:r>
                <a:endParaRPr lang="en-US" altLang="ko-KR" sz="1400" dirty="0">
                  <a:solidFill>
                    <a:schemeClr val="accent2">
                      <a:lumMod val="50000"/>
                    </a:schemeClr>
                  </a:solidFill>
                </a:endParaRPr>
              </a:p>
            </p:txBody>
          </p:sp>
          <p:sp>
            <p:nvSpPr>
              <p:cNvPr id="115" name="TextBox 15">
                <a:extLst>
                  <a:ext uri="{FF2B5EF4-FFF2-40B4-BE49-F238E27FC236}">
                    <a16:creationId xmlns:a16="http://schemas.microsoft.com/office/drawing/2014/main" id="{B146C1A2-90B9-47DB-B82C-63B233321754}"/>
                  </a:ext>
                </a:extLst>
              </p:cNvPr>
              <p:cNvSpPr txBox="1"/>
              <p:nvPr/>
            </p:nvSpPr>
            <p:spPr>
              <a:xfrm>
                <a:off x="525688" y="957125"/>
                <a:ext cx="2221337" cy="338554"/>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：入營時間怎麼安排</a:t>
                </a:r>
                <a:r>
                  <a:rPr lang="en-US" altLang="zh-TW" sz="1600" dirty="0"/>
                  <a:t>?</a:t>
                </a:r>
                <a:endParaRPr lang="en-US" altLang="ko-KR" sz="1600" dirty="0"/>
              </a:p>
            </p:txBody>
          </p:sp>
        </p:grpSp>
        <p:pic>
          <p:nvPicPr>
            <p:cNvPr id="4" name="圖形 3" descr="日曆 以實心填滿">
              <a:extLst>
                <a:ext uri="{FF2B5EF4-FFF2-40B4-BE49-F238E27FC236}">
                  <a16:creationId xmlns:a16="http://schemas.microsoft.com/office/drawing/2014/main" id="{45108B22-46D7-4C31-365D-BEDDE51A7D6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8121" y="1075531"/>
              <a:ext cx="432000" cy="432000"/>
            </a:xfrm>
            <a:prstGeom prst="rect">
              <a:avLst/>
            </a:prstGeom>
          </p:spPr>
        </p:pic>
      </p:grpSp>
      <p:grpSp>
        <p:nvGrpSpPr>
          <p:cNvPr id="10" name="群組 9">
            <a:extLst>
              <a:ext uri="{FF2B5EF4-FFF2-40B4-BE49-F238E27FC236}">
                <a16:creationId xmlns:a16="http://schemas.microsoft.com/office/drawing/2014/main" id="{6BF19419-0609-437B-A208-248A302E2A08}"/>
              </a:ext>
            </a:extLst>
          </p:cNvPr>
          <p:cNvGrpSpPr/>
          <p:nvPr/>
        </p:nvGrpSpPr>
        <p:grpSpPr>
          <a:xfrm>
            <a:off x="2896585" y="2898554"/>
            <a:ext cx="3306554" cy="2156636"/>
            <a:chOff x="2809766" y="2986864"/>
            <a:chExt cx="3306554" cy="2156636"/>
          </a:xfrm>
        </p:grpSpPr>
        <p:sp>
          <p:nvSpPr>
            <p:cNvPr id="137" name="TextBox 14">
              <a:extLst>
                <a:ext uri="{FF2B5EF4-FFF2-40B4-BE49-F238E27FC236}">
                  <a16:creationId xmlns:a16="http://schemas.microsoft.com/office/drawing/2014/main" id="{94DBA4C9-7E04-414C-92A8-DBFC29E47BA0}"/>
                </a:ext>
              </a:extLst>
            </p:cNvPr>
            <p:cNvSpPr txBox="1"/>
            <p:nvPr/>
          </p:nvSpPr>
          <p:spPr>
            <a:xfrm>
              <a:off x="2809975" y="3327618"/>
              <a:ext cx="3306345" cy="1815882"/>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r>
                <a:rPr lang="en-US" altLang="zh-TW" sz="1400" dirty="0">
                  <a:solidFill>
                    <a:schemeClr val="accent2">
                      <a:lumMod val="50000"/>
                    </a:schemeClr>
                  </a:solidFill>
                </a:rPr>
                <a:t>A</a:t>
              </a:r>
              <a:r>
                <a:rPr lang="zh-TW" altLang="en-US" sz="1400" dirty="0">
                  <a:solidFill>
                    <a:schemeClr val="accent2">
                      <a:lumMod val="50000"/>
                    </a:schemeClr>
                  </a:solidFill>
                </a:rPr>
                <a:t>：</a:t>
              </a:r>
              <a:endParaRPr lang="en-US" altLang="zh-TW" sz="1400" dirty="0">
                <a:solidFill>
                  <a:schemeClr val="accent2">
                    <a:lumMod val="50000"/>
                  </a:schemeClr>
                </a:solidFill>
              </a:endParaRPr>
            </a:p>
            <a:p>
              <a:pPr marL="171450" indent="-171450">
                <a:buFont typeface="Arial" panose="020B0604020202020204" pitchFamily="34" charset="0"/>
                <a:buChar char="•"/>
              </a:pPr>
              <a:r>
                <a:rPr lang="zh-TW" altLang="en-US" sz="1400" dirty="0">
                  <a:solidFill>
                    <a:schemeClr val="accent2">
                      <a:lumMod val="50000"/>
                    </a:schemeClr>
                  </a:solidFill>
                </a:rPr>
                <a:t>以高級中等學校課程總時數</a:t>
              </a:r>
              <a:r>
                <a:rPr lang="en-US" altLang="zh-TW" sz="1400" dirty="0">
                  <a:solidFill>
                    <a:schemeClr val="accent2">
                      <a:lumMod val="50000"/>
                    </a:schemeClr>
                  </a:solidFill>
                </a:rPr>
                <a:t>56</a:t>
              </a:r>
              <a:r>
                <a:rPr lang="zh-TW" altLang="en-US" sz="1400" dirty="0">
                  <a:solidFill>
                    <a:schemeClr val="accent2">
                      <a:lumMod val="50000"/>
                    </a:schemeClr>
                  </a:solidFill>
                </a:rPr>
                <a:t>小時</a:t>
              </a:r>
              <a:r>
                <a:rPr lang="en-US" altLang="zh-TW" sz="1400" dirty="0">
                  <a:solidFill>
                    <a:schemeClr val="accent2">
                      <a:lumMod val="50000"/>
                    </a:schemeClr>
                  </a:solidFill>
                </a:rPr>
                <a:t>(</a:t>
              </a:r>
              <a:r>
                <a:rPr lang="zh-TW" altLang="en-US" sz="1400" dirty="0">
                  <a:solidFill>
                    <a:schemeClr val="accent2">
                      <a:lumMod val="50000"/>
                    </a:schemeClr>
                  </a:solidFill>
                </a:rPr>
                <a:t>堂</a:t>
              </a:r>
              <a:r>
                <a:rPr lang="en-US" altLang="zh-TW" sz="1400" dirty="0">
                  <a:solidFill>
                    <a:schemeClr val="accent2">
                      <a:lumMod val="50000"/>
                    </a:schemeClr>
                  </a:solidFill>
                </a:rPr>
                <a:t>)</a:t>
              </a:r>
              <a:r>
                <a:rPr lang="zh-TW" altLang="en-US" sz="1400" dirty="0">
                  <a:solidFill>
                    <a:schemeClr val="accent2">
                      <a:lumMod val="50000"/>
                    </a:schemeClr>
                  </a:solidFill>
                </a:rPr>
                <a:t>計算，可折減現役役期</a:t>
              </a:r>
              <a:r>
                <a:rPr lang="en-US" altLang="zh-TW" sz="1400" dirty="0">
                  <a:solidFill>
                    <a:schemeClr val="accent2">
                      <a:lumMod val="50000"/>
                    </a:schemeClr>
                  </a:solidFill>
                </a:rPr>
                <a:t>7</a:t>
              </a:r>
              <a:r>
                <a:rPr lang="zh-TW" altLang="en-US" sz="1400" dirty="0">
                  <a:solidFill>
                    <a:schemeClr val="accent2">
                      <a:lumMod val="50000"/>
                    </a:schemeClr>
                  </a:solidFill>
                </a:rPr>
                <a:t>日；</a:t>
              </a:r>
              <a:endParaRPr lang="en-US" altLang="zh-TW" sz="1400" dirty="0">
                <a:solidFill>
                  <a:schemeClr val="accent2">
                    <a:lumMod val="50000"/>
                  </a:schemeClr>
                </a:solidFill>
              </a:endParaRPr>
            </a:p>
            <a:p>
              <a:pPr marL="171450" indent="-171450">
                <a:buFont typeface="Arial" panose="020B0604020202020204" pitchFamily="34" charset="0"/>
                <a:buChar char="•"/>
              </a:pPr>
              <a:r>
                <a:rPr lang="zh-TW" altLang="en-US" sz="1400" dirty="0">
                  <a:solidFill>
                    <a:schemeClr val="accent2">
                      <a:lumMod val="50000"/>
                    </a:schemeClr>
                  </a:solidFill>
                </a:rPr>
                <a:t>大學課程修滿五門課以</a:t>
              </a:r>
              <a:r>
                <a:rPr lang="en-US" altLang="zh-TW" sz="1400" dirty="0">
                  <a:solidFill>
                    <a:schemeClr val="accent2">
                      <a:lumMod val="50000"/>
                    </a:schemeClr>
                  </a:solidFill>
                </a:rPr>
                <a:t>180</a:t>
              </a:r>
              <a:r>
                <a:rPr lang="zh-TW" altLang="en-US" sz="1400" dirty="0">
                  <a:solidFill>
                    <a:schemeClr val="accent2">
                      <a:lumMod val="50000"/>
                    </a:schemeClr>
                  </a:solidFill>
                </a:rPr>
                <a:t>小時計算，可折減現役役期</a:t>
              </a:r>
              <a:r>
                <a:rPr lang="en-US" altLang="zh-TW" sz="1400" dirty="0">
                  <a:solidFill>
                    <a:schemeClr val="accent2">
                      <a:lumMod val="50000"/>
                    </a:schemeClr>
                  </a:solidFill>
                </a:rPr>
                <a:t>22</a:t>
              </a:r>
              <a:r>
                <a:rPr lang="zh-TW" altLang="en-US" sz="1400" dirty="0">
                  <a:solidFill>
                    <a:schemeClr val="accent2">
                      <a:lumMod val="50000"/>
                    </a:schemeClr>
                  </a:solidFill>
                </a:rPr>
                <a:t>日</a:t>
              </a:r>
              <a:r>
                <a:rPr lang="en-US" altLang="zh-TW" sz="1400" dirty="0">
                  <a:solidFill>
                    <a:schemeClr val="accent2">
                      <a:lumMod val="50000"/>
                    </a:schemeClr>
                  </a:solidFill>
                </a:rPr>
                <a:t>(</a:t>
              </a:r>
              <a:r>
                <a:rPr lang="zh-TW" altLang="en-US" sz="1400" dirty="0">
                  <a:solidFill>
                    <a:schemeClr val="accent2">
                      <a:lumMod val="50000"/>
                    </a:schemeClr>
                  </a:solidFill>
                </a:rPr>
                <a:t>不足一日不列入計算</a:t>
              </a:r>
              <a:r>
                <a:rPr lang="en-US" altLang="zh-TW" sz="1400" dirty="0">
                  <a:solidFill>
                    <a:schemeClr val="accent2">
                      <a:lumMod val="50000"/>
                    </a:schemeClr>
                  </a:solidFill>
                </a:rPr>
                <a:t>)</a:t>
              </a:r>
            </a:p>
            <a:p>
              <a:pPr marL="171450" indent="-171450">
                <a:buFont typeface="Arial" panose="020B0604020202020204" pitchFamily="34" charset="0"/>
                <a:buChar char="•"/>
              </a:pPr>
              <a:r>
                <a:rPr lang="zh-TW" altLang="en-US" sz="1400" dirty="0">
                  <a:solidFill>
                    <a:schemeClr val="accent2">
                      <a:lumMod val="50000"/>
                    </a:schemeClr>
                  </a:solidFill>
                </a:rPr>
                <a:t>高中與大學階段合計可折減現役役期</a:t>
              </a:r>
              <a:r>
                <a:rPr lang="en-US" altLang="zh-TW" sz="1400" dirty="0">
                  <a:solidFill>
                    <a:schemeClr val="accent2">
                      <a:lumMod val="50000"/>
                    </a:schemeClr>
                  </a:solidFill>
                </a:rPr>
                <a:t>29</a:t>
              </a:r>
              <a:r>
                <a:rPr lang="zh-TW" altLang="en-US" sz="1400" dirty="0">
                  <a:solidFill>
                    <a:schemeClr val="accent2">
                      <a:lumMod val="50000"/>
                    </a:schemeClr>
                  </a:solidFill>
                </a:rPr>
                <a:t>日。</a:t>
              </a:r>
              <a:endParaRPr lang="en-US" altLang="ko-KR" sz="1400" dirty="0">
                <a:solidFill>
                  <a:schemeClr val="accent2">
                    <a:lumMod val="50000"/>
                  </a:schemeClr>
                </a:solidFill>
              </a:endParaRPr>
            </a:p>
          </p:txBody>
        </p:sp>
        <p:sp>
          <p:nvSpPr>
            <p:cNvPr id="138" name="TextBox 15">
              <a:extLst>
                <a:ext uri="{FF2B5EF4-FFF2-40B4-BE49-F238E27FC236}">
                  <a16:creationId xmlns:a16="http://schemas.microsoft.com/office/drawing/2014/main" id="{A021DFF5-C974-4941-A018-2C19F82087B7}"/>
                </a:ext>
              </a:extLst>
            </p:cNvPr>
            <p:cNvSpPr txBox="1"/>
            <p:nvPr/>
          </p:nvSpPr>
          <p:spPr>
            <a:xfrm>
              <a:off x="3163699" y="3003207"/>
              <a:ext cx="2904322"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：如何計算全民國防教育課程之役期折減</a:t>
              </a:r>
              <a:r>
                <a:rPr lang="en-US" altLang="zh-TW" sz="1600" dirty="0"/>
                <a:t>?</a:t>
              </a:r>
              <a:endParaRPr lang="en-US" altLang="ko-KR" sz="1600" dirty="0"/>
            </a:p>
          </p:txBody>
        </p:sp>
        <p:pic>
          <p:nvPicPr>
            <p:cNvPr id="9" name="圖形 8" descr="教室 以實心填滿">
              <a:extLst>
                <a:ext uri="{FF2B5EF4-FFF2-40B4-BE49-F238E27FC236}">
                  <a16:creationId xmlns:a16="http://schemas.microsoft.com/office/drawing/2014/main" id="{2A26F235-4C14-67D2-9E2D-73107232BE8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809766" y="2986864"/>
              <a:ext cx="432000" cy="432000"/>
            </a:xfrm>
            <a:prstGeom prst="rect">
              <a:avLst/>
            </a:prstGeom>
          </p:spPr>
        </p:pic>
      </p:grpSp>
      <p:grpSp>
        <p:nvGrpSpPr>
          <p:cNvPr id="7" name="群組 6">
            <a:extLst>
              <a:ext uri="{FF2B5EF4-FFF2-40B4-BE49-F238E27FC236}">
                <a16:creationId xmlns:a16="http://schemas.microsoft.com/office/drawing/2014/main" id="{1E9333E5-9442-41A8-B22A-922669AE9D44}"/>
              </a:ext>
            </a:extLst>
          </p:cNvPr>
          <p:cNvGrpSpPr/>
          <p:nvPr/>
        </p:nvGrpSpPr>
        <p:grpSpPr>
          <a:xfrm>
            <a:off x="103901" y="2898554"/>
            <a:ext cx="2755407" cy="1928612"/>
            <a:chOff x="54360" y="2948949"/>
            <a:chExt cx="2755407" cy="1928612"/>
          </a:xfrm>
        </p:grpSpPr>
        <p:sp>
          <p:nvSpPr>
            <p:cNvPr id="135" name="TextBox 14">
              <a:extLst>
                <a:ext uri="{FF2B5EF4-FFF2-40B4-BE49-F238E27FC236}">
                  <a16:creationId xmlns:a16="http://schemas.microsoft.com/office/drawing/2014/main" id="{1353A7A1-79DF-4FB0-9632-D207F145D122}"/>
                </a:ext>
              </a:extLst>
            </p:cNvPr>
            <p:cNvSpPr txBox="1"/>
            <p:nvPr/>
          </p:nvSpPr>
          <p:spPr>
            <a:xfrm>
              <a:off x="70241" y="3492566"/>
              <a:ext cx="2569622" cy="1384995"/>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：有服役義務學生如具特殊專長分發國防部有相關徵選機制，下部隊時經徵選後可分發到合適單位。</a:t>
              </a:r>
              <a:r>
                <a:rPr lang="en-US" altLang="zh-TW" sz="1400" dirty="0">
                  <a:solidFill>
                    <a:schemeClr val="accent2">
                      <a:lumMod val="50000"/>
                    </a:schemeClr>
                  </a:solidFill>
                </a:rPr>
                <a:t>94</a:t>
              </a:r>
              <a:r>
                <a:rPr lang="zh-TW" altLang="en-US" sz="1400" dirty="0">
                  <a:solidFill>
                    <a:schemeClr val="accent2">
                      <a:lumMod val="50000"/>
                    </a:schemeClr>
                  </a:solidFill>
                </a:rPr>
                <a:t>年後出生者，僅有因家庭、體格及宗教等因素可申請替代役。</a:t>
              </a:r>
              <a:endParaRPr lang="en-US" altLang="ko-KR" sz="1400" dirty="0">
                <a:solidFill>
                  <a:schemeClr val="accent2">
                    <a:lumMod val="50000"/>
                  </a:schemeClr>
                </a:solidFill>
              </a:endParaRPr>
            </a:p>
          </p:txBody>
        </p:sp>
        <p:sp>
          <p:nvSpPr>
            <p:cNvPr id="136" name="TextBox 15">
              <a:extLst>
                <a:ext uri="{FF2B5EF4-FFF2-40B4-BE49-F238E27FC236}">
                  <a16:creationId xmlns:a16="http://schemas.microsoft.com/office/drawing/2014/main" id="{0EC86519-BF97-4AC6-9E28-D6AFB99E0DDA}"/>
                </a:ext>
              </a:extLst>
            </p:cNvPr>
            <p:cNvSpPr txBox="1"/>
            <p:nvPr/>
          </p:nvSpPr>
          <p:spPr>
            <a:xfrm>
              <a:off x="403075" y="2948949"/>
              <a:ext cx="2406692"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r>
                <a:rPr lang="en-US" altLang="zh-TW" sz="1600" dirty="0"/>
                <a:t>Q</a:t>
              </a:r>
              <a:r>
                <a:rPr lang="zh-TW" altLang="en-US" sz="1600" dirty="0"/>
                <a:t>：能不能以專長折抵役期？可以當替代役嗎</a:t>
              </a:r>
              <a:r>
                <a:rPr lang="en-US" altLang="zh-TW" sz="1600" dirty="0"/>
                <a:t>?</a:t>
              </a:r>
              <a:endParaRPr lang="en-US" altLang="ko-KR" sz="1600" dirty="0"/>
            </a:p>
          </p:txBody>
        </p:sp>
        <p:pic>
          <p:nvPicPr>
            <p:cNvPr id="11" name="圖形 10" descr="徽章 (問號) 以實心填滿">
              <a:extLst>
                <a:ext uri="{FF2B5EF4-FFF2-40B4-BE49-F238E27FC236}">
                  <a16:creationId xmlns:a16="http://schemas.microsoft.com/office/drawing/2014/main" id="{3B02886B-C769-48BC-B240-95285D0FA8E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4360" y="2981690"/>
              <a:ext cx="432000" cy="432000"/>
            </a:xfrm>
            <a:prstGeom prst="rect">
              <a:avLst/>
            </a:prstGeom>
          </p:spPr>
        </p:pic>
      </p:grpSp>
      <p:grpSp>
        <p:nvGrpSpPr>
          <p:cNvPr id="12" name="群組 11">
            <a:extLst>
              <a:ext uri="{FF2B5EF4-FFF2-40B4-BE49-F238E27FC236}">
                <a16:creationId xmlns:a16="http://schemas.microsoft.com/office/drawing/2014/main" id="{584F1520-3E9C-4DB1-BEFE-758DE0351499}"/>
              </a:ext>
            </a:extLst>
          </p:cNvPr>
          <p:cNvGrpSpPr/>
          <p:nvPr/>
        </p:nvGrpSpPr>
        <p:grpSpPr>
          <a:xfrm>
            <a:off x="6240625" y="2894997"/>
            <a:ext cx="2827555" cy="1391466"/>
            <a:chOff x="6248712" y="2962193"/>
            <a:chExt cx="2827555" cy="1391466"/>
          </a:xfrm>
        </p:grpSpPr>
        <p:sp>
          <p:nvSpPr>
            <p:cNvPr id="139" name="TextBox 14">
              <a:extLst>
                <a:ext uri="{FF2B5EF4-FFF2-40B4-BE49-F238E27FC236}">
                  <a16:creationId xmlns:a16="http://schemas.microsoft.com/office/drawing/2014/main" id="{18286BD2-0756-439C-AAF9-F72370448284}"/>
                </a:ext>
              </a:extLst>
            </p:cNvPr>
            <p:cNvSpPr txBox="1"/>
            <p:nvPr/>
          </p:nvSpPr>
          <p:spPr>
            <a:xfrm>
              <a:off x="6400440" y="3614995"/>
              <a:ext cx="2675827" cy="738664"/>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：國防部</a:t>
              </a:r>
              <a:r>
                <a:rPr lang="zh-TW" altLang="en-US" sz="1400">
                  <a:solidFill>
                    <a:schemeClr val="accent2">
                      <a:lumMod val="50000"/>
                    </a:schemeClr>
                  </a:solidFill>
                </a:rPr>
                <a:t>表示現行服役為</a:t>
              </a:r>
              <a:r>
                <a:rPr lang="zh-TW" altLang="en-US" sz="1400" dirty="0">
                  <a:solidFill>
                    <a:schemeClr val="accent2">
                      <a:lumMod val="50000"/>
                    </a:schemeClr>
                  </a:solidFill>
                </a:rPr>
                <a:t>周休二日，倘有升學考試應考需求，可以假日留營作為休假之調度。</a:t>
              </a:r>
              <a:endParaRPr lang="en-US" altLang="ko-KR" sz="1400" dirty="0">
                <a:solidFill>
                  <a:schemeClr val="accent2">
                    <a:lumMod val="50000"/>
                  </a:schemeClr>
                </a:solidFill>
              </a:endParaRPr>
            </a:p>
          </p:txBody>
        </p:sp>
        <p:sp>
          <p:nvSpPr>
            <p:cNvPr id="140" name="TextBox 15">
              <a:extLst>
                <a:ext uri="{FF2B5EF4-FFF2-40B4-BE49-F238E27FC236}">
                  <a16:creationId xmlns:a16="http://schemas.microsoft.com/office/drawing/2014/main" id="{BD5E1BBC-9B6C-443F-A4F2-7765EC6BB536}"/>
                </a:ext>
              </a:extLst>
            </p:cNvPr>
            <p:cNvSpPr txBox="1"/>
            <p:nvPr/>
          </p:nvSpPr>
          <p:spPr>
            <a:xfrm>
              <a:off x="6583290" y="3005955"/>
              <a:ext cx="2424951" cy="584775"/>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pPr marL="87313" indent="-87313"/>
              <a:r>
                <a:rPr lang="en-US" altLang="zh-TW" sz="1600" dirty="0"/>
                <a:t>Q</a:t>
              </a:r>
              <a:r>
                <a:rPr lang="zh-TW" altLang="en-US" sz="1600" dirty="0"/>
                <a:t>：升學考試得否比照國家考試以公假方式請假</a:t>
              </a:r>
              <a:r>
                <a:rPr lang="en-US" altLang="zh-TW" sz="1600" dirty="0"/>
                <a:t>?</a:t>
              </a:r>
              <a:endParaRPr lang="en-US" altLang="ko-KR" sz="1600" dirty="0"/>
            </a:p>
          </p:txBody>
        </p:sp>
        <p:pic>
          <p:nvPicPr>
            <p:cNvPr id="13" name="圖形 12" descr="報紙 以實心填滿">
              <a:extLst>
                <a:ext uri="{FF2B5EF4-FFF2-40B4-BE49-F238E27FC236}">
                  <a16:creationId xmlns:a16="http://schemas.microsoft.com/office/drawing/2014/main" id="{90335009-4497-34D4-6BE0-26D81141658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248712" y="2962193"/>
              <a:ext cx="432000" cy="432000"/>
            </a:xfrm>
            <a:prstGeom prst="rect">
              <a:avLst/>
            </a:prstGeom>
          </p:spPr>
        </p:pic>
      </p:grpSp>
      <p:grpSp>
        <p:nvGrpSpPr>
          <p:cNvPr id="3" name="群組 2">
            <a:extLst>
              <a:ext uri="{FF2B5EF4-FFF2-40B4-BE49-F238E27FC236}">
                <a16:creationId xmlns:a16="http://schemas.microsoft.com/office/drawing/2014/main" id="{30F55771-EEFC-412C-8574-28308AEB488F}"/>
              </a:ext>
            </a:extLst>
          </p:cNvPr>
          <p:cNvGrpSpPr/>
          <p:nvPr/>
        </p:nvGrpSpPr>
        <p:grpSpPr>
          <a:xfrm>
            <a:off x="2762668" y="722387"/>
            <a:ext cx="3293087" cy="1784161"/>
            <a:chOff x="2774934" y="988768"/>
            <a:chExt cx="3293087" cy="1784161"/>
          </a:xfrm>
        </p:grpSpPr>
        <p:sp>
          <p:nvSpPr>
            <p:cNvPr id="131" name="TextBox 14">
              <a:extLst>
                <a:ext uri="{FF2B5EF4-FFF2-40B4-BE49-F238E27FC236}">
                  <a16:creationId xmlns:a16="http://schemas.microsoft.com/office/drawing/2014/main" id="{8A141A8F-5252-4D36-B920-DC36A8797586}"/>
                </a:ext>
              </a:extLst>
            </p:cNvPr>
            <p:cNvSpPr txBox="1"/>
            <p:nvPr/>
          </p:nvSpPr>
          <p:spPr>
            <a:xfrm>
              <a:off x="2871574" y="1387934"/>
              <a:ext cx="3196447" cy="1384995"/>
            </a:xfrm>
            <a:prstGeom prst="rect">
              <a:avLst/>
            </a:prstGeom>
            <a:noFill/>
          </p:spPr>
          <p:txBody>
            <a:bodyPr wrap="square" rtlCol="0">
              <a:spAutoFit/>
            </a:bodyPr>
            <a:lstStyle>
              <a:defPPr>
                <a:defRPr lang="zh-CN"/>
              </a:defPPr>
              <a:lvl1pPr algn="just">
                <a:defRPr b="1">
                  <a:solidFill>
                    <a:schemeClr val="accent1">
                      <a:lumMod val="50000"/>
                    </a:schemeClr>
                  </a:solidFill>
                  <a:latin typeface="微軟正黑體" panose="020B0604030504040204" pitchFamily="34" charset="-120"/>
                  <a:ea typeface="微軟正黑體" panose="020B0604030504040204" pitchFamily="34" charset="-120"/>
                </a:defRPr>
              </a:lvl1pPr>
            </a:lstStyle>
            <a:p>
              <a:pPr marL="87313" indent="-87313"/>
              <a:r>
                <a:rPr lang="en-US" altLang="zh-TW" sz="1400" dirty="0">
                  <a:solidFill>
                    <a:schemeClr val="accent2">
                      <a:lumMod val="50000"/>
                    </a:schemeClr>
                  </a:solidFill>
                </a:rPr>
                <a:t>A</a:t>
              </a:r>
              <a:r>
                <a:rPr lang="zh-TW" altLang="en-US" sz="1400" dirty="0">
                  <a:solidFill>
                    <a:schemeClr val="accent2">
                      <a:lumMod val="50000"/>
                    </a:schemeClr>
                  </a:solidFill>
                </a:rPr>
                <a:t>：依徵兵規則第</a:t>
              </a:r>
              <a:r>
                <a:rPr lang="en-US" altLang="zh-TW" sz="1400" dirty="0">
                  <a:solidFill>
                    <a:schemeClr val="accent2">
                      <a:lumMod val="50000"/>
                    </a:schemeClr>
                  </a:solidFill>
                </a:rPr>
                <a:t>32</a:t>
              </a:r>
              <a:r>
                <a:rPr lang="zh-TW" altLang="en-US" sz="1400" dirty="0">
                  <a:solidFill>
                    <a:schemeClr val="accent2">
                      <a:lumMod val="50000"/>
                    </a:schemeClr>
                  </a:solidFill>
                </a:rPr>
                <a:t>條，新訓驗退為報到</a:t>
              </a:r>
              <a:r>
                <a:rPr lang="en-US" altLang="zh-TW" sz="1400" dirty="0">
                  <a:solidFill>
                    <a:schemeClr val="accent2">
                      <a:lumMod val="50000"/>
                    </a:schemeClr>
                  </a:solidFill>
                </a:rPr>
                <a:t>30</a:t>
              </a:r>
              <a:r>
                <a:rPr lang="zh-TW" altLang="en-US" sz="1400" dirty="0">
                  <a:solidFill>
                    <a:schemeClr val="accent2">
                      <a:lumMod val="50000"/>
                    </a:schemeClr>
                  </a:solidFill>
                </a:rPr>
                <a:t>日內，較無學期銜接問題，應入原肄業教學單位銜接學習。在營期間逾</a:t>
              </a:r>
              <a:r>
                <a:rPr lang="en-US" altLang="zh-TW" sz="1400" dirty="0">
                  <a:solidFill>
                    <a:schemeClr val="accent2">
                      <a:lumMod val="50000"/>
                    </a:schemeClr>
                  </a:solidFill>
                </a:rPr>
                <a:t>30</a:t>
              </a:r>
              <a:r>
                <a:rPr lang="zh-TW" altLang="en-US" sz="1400" dirty="0">
                  <a:solidFill>
                    <a:schemeClr val="accent2">
                      <a:lumMod val="50000"/>
                    </a:schemeClr>
                  </a:solidFill>
                </a:rPr>
                <a:t>日並依兵役法第</a:t>
              </a:r>
              <a:r>
                <a:rPr lang="en-US" altLang="zh-TW" sz="1400" dirty="0">
                  <a:solidFill>
                    <a:schemeClr val="accent2">
                      <a:lumMod val="50000"/>
                    </a:schemeClr>
                  </a:solidFill>
                </a:rPr>
                <a:t>20</a:t>
              </a:r>
              <a:r>
                <a:rPr lang="zh-TW" altLang="en-US" sz="1400" dirty="0">
                  <a:solidFill>
                    <a:schemeClr val="accent2">
                      <a:lumMod val="50000"/>
                    </a:schemeClr>
                  </a:solidFill>
                </a:rPr>
                <a:t>條辦理因病停役者，由學校協助學生依其就醫或休養需求，安排後續康復之復學規劃。</a:t>
              </a:r>
              <a:endParaRPr lang="en-US" altLang="ko-KR" sz="1400" dirty="0">
                <a:solidFill>
                  <a:schemeClr val="accent2">
                    <a:lumMod val="50000"/>
                  </a:schemeClr>
                </a:solidFill>
              </a:endParaRPr>
            </a:p>
          </p:txBody>
        </p:sp>
        <p:pic>
          <p:nvPicPr>
            <p:cNvPr id="15" name="圖形 14" descr="跳動的心 以實心填滿">
              <a:extLst>
                <a:ext uri="{FF2B5EF4-FFF2-40B4-BE49-F238E27FC236}">
                  <a16:creationId xmlns:a16="http://schemas.microsoft.com/office/drawing/2014/main" id="{3E0FDE42-FD4C-F708-0DA2-E659D4694836}"/>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20945766">
              <a:off x="2774934" y="988768"/>
              <a:ext cx="546920" cy="546920"/>
            </a:xfrm>
            <a:prstGeom prst="rect">
              <a:avLst/>
            </a:prstGeom>
          </p:spPr>
        </p:pic>
        <p:sp>
          <p:nvSpPr>
            <p:cNvPr id="132" name="TextBox 15">
              <a:extLst>
                <a:ext uri="{FF2B5EF4-FFF2-40B4-BE49-F238E27FC236}">
                  <a16:creationId xmlns:a16="http://schemas.microsoft.com/office/drawing/2014/main" id="{ACCDF2B6-6D75-409D-B663-10FA8CD5E360}"/>
                </a:ext>
              </a:extLst>
            </p:cNvPr>
            <p:cNvSpPr txBox="1"/>
            <p:nvPr/>
          </p:nvSpPr>
          <p:spPr>
            <a:xfrm>
              <a:off x="3025766" y="1119071"/>
              <a:ext cx="3005023" cy="338554"/>
            </a:xfrm>
            <a:prstGeom prst="rect">
              <a:avLst/>
            </a:prstGeom>
            <a:noFill/>
          </p:spPr>
          <p:txBody>
            <a:bodyPr wrap="square" rtlCol="0">
              <a:spAutoFit/>
            </a:bodyPr>
            <a:lstStyle>
              <a:defPPr>
                <a:defRPr lang="zh-CN"/>
              </a:defPPr>
              <a:lvl1pPr algn="just">
                <a:defRPr b="1">
                  <a:latin typeface="微軟正黑體" panose="020B0604030504040204" pitchFamily="34" charset="-120"/>
                  <a:ea typeface="微軟正黑體" panose="020B0604030504040204" pitchFamily="34" charset="-120"/>
                </a:defRPr>
              </a:lvl1pPr>
            </a:lstStyle>
            <a:p>
              <a:r>
                <a:rPr lang="en-US" altLang="zh-TW" sz="1600" dirty="0"/>
                <a:t>Q</a:t>
              </a:r>
              <a:r>
                <a:rPr lang="zh-TW" altLang="en-US" sz="1600" dirty="0"/>
                <a:t>：中途驗退與停役的學期銜接</a:t>
              </a:r>
              <a:r>
                <a:rPr lang="en-US" altLang="zh-TW" sz="1600" dirty="0"/>
                <a:t>?</a:t>
              </a:r>
            </a:p>
          </p:txBody>
        </p:sp>
      </p:grpSp>
    </p:spTree>
    <p:extLst>
      <p:ext uri="{BB962C8B-B14F-4D97-AF65-F5344CB8AC3E}">
        <p14:creationId xmlns:p14="http://schemas.microsoft.com/office/powerpoint/2010/main" val="3604911730"/>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1">
            <a:extLst>
              <a:ext uri="{FF2B5EF4-FFF2-40B4-BE49-F238E27FC236}">
                <a16:creationId xmlns:a16="http://schemas.microsoft.com/office/drawing/2014/main" id="{863EF107-A8FF-C040-B073-3C149B3BB3F8}"/>
              </a:ext>
            </a:extLst>
          </p:cNvPr>
          <p:cNvGrpSpPr/>
          <p:nvPr>
            <p:custDataLst>
              <p:tags r:id="rId1"/>
            </p:custDataLst>
          </p:nvPr>
        </p:nvGrpSpPr>
        <p:grpSpPr>
          <a:xfrm>
            <a:off x="-4763" y="3169920"/>
            <a:ext cx="9153526" cy="1983106"/>
            <a:chOff x="-4763" y="1841500"/>
            <a:chExt cx="9153526" cy="3311526"/>
          </a:xfrm>
        </p:grpSpPr>
        <p:sp>
          <p:nvSpPr>
            <p:cNvPr id="5" name="淘宝店chenying0907 36">
              <a:extLst>
                <a:ext uri="{FF2B5EF4-FFF2-40B4-BE49-F238E27FC236}">
                  <a16:creationId xmlns:a16="http://schemas.microsoft.com/office/drawing/2014/main" id="{3887F81D-CFCF-164C-82D9-44D3BB8A6068}"/>
                </a:ext>
              </a:extLst>
            </p:cNvPr>
            <p:cNvSpPr>
              <a:spLocks/>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淘宝店chenying0907 37">
              <a:extLst>
                <a:ext uri="{FF2B5EF4-FFF2-40B4-BE49-F238E27FC236}">
                  <a16:creationId xmlns:a16="http://schemas.microsoft.com/office/drawing/2014/main" id="{2CE50218-CFAC-0D4D-AD4A-0C8CB51A5698}"/>
                </a:ext>
              </a:extLst>
            </p:cNvPr>
            <p:cNvSpPr>
              <a:spLocks/>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8">
              <a:extLst>
                <a:ext uri="{FF2B5EF4-FFF2-40B4-BE49-F238E27FC236}">
                  <a16:creationId xmlns:a16="http://schemas.microsoft.com/office/drawing/2014/main" id="{6A2A6D46-8265-1C4D-9EEE-1D885EA05EDD}"/>
                </a:ext>
              </a:extLst>
            </p:cNvPr>
            <p:cNvSpPr>
              <a:spLocks/>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淘宝店chenying0907 39">
              <a:extLst>
                <a:ext uri="{FF2B5EF4-FFF2-40B4-BE49-F238E27FC236}">
                  <a16:creationId xmlns:a16="http://schemas.microsoft.com/office/drawing/2014/main" id="{32C51062-A3D2-244C-91E3-FB99EF272529}"/>
                </a:ext>
              </a:extLst>
            </p:cNvPr>
            <p:cNvSpPr>
              <a:spLocks/>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淘宝店chenying0907 40">
              <a:extLst>
                <a:ext uri="{FF2B5EF4-FFF2-40B4-BE49-F238E27FC236}">
                  <a16:creationId xmlns:a16="http://schemas.microsoft.com/office/drawing/2014/main" id="{7E5507D1-4965-1F45-9EBE-C9F9868EEB6D}"/>
                </a:ext>
              </a:extLst>
            </p:cNvPr>
            <p:cNvSpPr>
              <a:spLocks/>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淘宝店chenying0907 41">
              <a:extLst>
                <a:ext uri="{FF2B5EF4-FFF2-40B4-BE49-F238E27FC236}">
                  <a16:creationId xmlns:a16="http://schemas.microsoft.com/office/drawing/2014/main" id="{1CA268EF-A7FB-114D-96A2-1E7D2B50A559}"/>
                </a:ext>
              </a:extLst>
            </p:cNvPr>
            <p:cNvSpPr>
              <a:spLocks/>
            </p:cNvSpPr>
            <p:nvPr/>
          </p:nvSpPr>
          <p:spPr bwMode="auto">
            <a:xfrm>
              <a:off x="6965950" y="3490912"/>
              <a:ext cx="2182813" cy="873126"/>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 name="Google Shape;621;p25"/>
          <p:cNvSpPr txBox="1"/>
          <p:nvPr/>
        </p:nvSpPr>
        <p:spPr>
          <a:xfrm>
            <a:off x="1440586" y="1491025"/>
            <a:ext cx="6262827" cy="923289"/>
          </a:xfrm>
          <a:prstGeom prst="rect">
            <a:avLst/>
          </a:prstGeom>
          <a:noFill/>
          <a:ln>
            <a:noFill/>
          </a:ln>
        </p:spPr>
        <p:txBody>
          <a:bodyPr spcFirstLastPara="1" wrap="square" lIns="91425" tIns="45700" rIns="91425" bIns="45700" anchor="t" anchorCtr="0">
            <a:spAutoFit/>
          </a:bodyPr>
          <a:lstStyle/>
          <a:p>
            <a:pPr algn="ctr">
              <a:buSzPts val="5400"/>
            </a:pPr>
            <a:r>
              <a:rPr lang="zh-TW" altLang="en-US" sz="5400" b="1" dirty="0">
                <a:latin typeface="Microsoft JhengHei"/>
                <a:ea typeface="Microsoft JhengHei"/>
                <a:cs typeface="Microsoft JhengHei"/>
                <a:sym typeface="Microsoft JhengHei"/>
              </a:rPr>
              <a:t>簡報結束</a:t>
            </a:r>
            <a:endParaRPr lang="en-US" altLang="zh-TW" sz="5400" b="1" dirty="0">
              <a:latin typeface="Microsoft JhengHei"/>
              <a:ea typeface="Microsoft JhengHei"/>
              <a:cs typeface="Microsoft JhengHei"/>
              <a:sym typeface="Microsoft JhengHei"/>
            </a:endParaRPr>
          </a:p>
        </p:txBody>
      </p:sp>
      <p:pic>
        <p:nvPicPr>
          <p:cNvPr id="1026" name="Picture 2">
            <a:extLst>
              <a:ext uri="{FF2B5EF4-FFF2-40B4-BE49-F238E27FC236}">
                <a16:creationId xmlns:a16="http://schemas.microsoft.com/office/drawing/2014/main" id="{DD8F7D89-E80D-C62E-09E4-772D542F98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1726" y="2729186"/>
            <a:ext cx="1091704" cy="1091704"/>
          </a:xfrm>
          <a:prstGeom prst="rect">
            <a:avLst/>
          </a:prstGeom>
          <a:noFill/>
          <a:extLst>
            <a:ext uri="{909E8E84-426E-40DD-AFC4-6F175D3DCCD1}">
              <a14:hiddenFill xmlns:a14="http://schemas.microsoft.com/office/drawing/2010/main">
                <a:solidFill>
                  <a:srgbClr val="FFFFFF"/>
                </a:solidFill>
              </a14:hiddenFill>
            </a:ext>
          </a:extLst>
        </p:spPr>
      </p:pic>
      <p:sp>
        <p:nvSpPr>
          <p:cNvPr id="2" name="文字方塊 1">
            <a:extLst>
              <a:ext uri="{FF2B5EF4-FFF2-40B4-BE49-F238E27FC236}">
                <a16:creationId xmlns:a16="http://schemas.microsoft.com/office/drawing/2014/main" id="{CC4516A8-DEBD-E372-8D20-EE922BE02FE3}"/>
              </a:ext>
            </a:extLst>
          </p:cNvPr>
          <p:cNvSpPr txBox="1"/>
          <p:nvPr/>
        </p:nvSpPr>
        <p:spPr>
          <a:xfrm>
            <a:off x="6438714" y="3857588"/>
            <a:ext cx="2457728" cy="300082"/>
          </a:xfrm>
          <a:prstGeom prst="rect">
            <a:avLst/>
          </a:prstGeom>
          <a:noFill/>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本部高等教育司資料下載區</a:t>
            </a:r>
          </a:p>
        </p:txBody>
      </p:sp>
    </p:spTree>
    <p:extLst>
      <p:ext uri="{BB962C8B-B14F-4D97-AF65-F5344CB8AC3E}">
        <p14:creationId xmlns:p14="http://schemas.microsoft.com/office/powerpoint/2010/main" val="2876917381"/>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p:nvPr/>
        </p:nvGrpSpPr>
        <p:grpSpPr>
          <a:xfrm>
            <a:off x="6207276" y="3397348"/>
            <a:ext cx="2947898" cy="1767835"/>
            <a:chOff x="6207276" y="3397348"/>
            <a:chExt cx="2947898" cy="1767835"/>
          </a:xfrm>
        </p:grpSpPr>
        <p:sp>
          <p:nvSpPr>
            <p:cNvPr id="11" name="淘宝店chenying0907 38">
              <a:extLst>
                <a:ext uri="{FF2B5EF4-FFF2-40B4-BE49-F238E27FC236}">
                  <a16:creationId xmlns:a16="http://schemas.microsoft.com/office/drawing/2014/main" id="{81E5811B-B18E-8D4A-9D89-AD4E9E544E30}"/>
                </a:ext>
              </a:extLst>
            </p:cNvPr>
            <p:cNvSpPr>
              <a:spLocks/>
            </p:cNvSpPr>
            <p:nvPr/>
          </p:nvSpPr>
          <p:spPr bwMode="auto">
            <a:xfrm rot="5400000" flipH="1">
              <a:off x="7104026" y="3793780"/>
              <a:ext cx="459550" cy="225305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ECD0CD"/>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3" name="PA_淘宝店chenying0907 9">
              <a:extLst>
                <a:ext uri="{FF2B5EF4-FFF2-40B4-BE49-F238E27FC236}">
                  <a16:creationId xmlns:a16="http://schemas.microsoft.com/office/drawing/2014/main" id="{C1761BCD-9E6C-0E40-85D3-2735A32D0932}"/>
                </a:ext>
              </a:extLst>
            </p:cNvPr>
            <p:cNvGrpSpPr/>
            <p:nvPr>
              <p:custDataLst>
                <p:tags r:id="rId1"/>
              </p:custDataLst>
            </p:nvPr>
          </p:nvGrpSpPr>
          <p:grpSpPr>
            <a:xfrm flipH="1">
              <a:off x="6662190" y="3397348"/>
              <a:ext cx="2492984" cy="1767835"/>
              <a:chOff x="-33256" y="2050321"/>
              <a:chExt cx="2496169" cy="2941518"/>
            </a:xfrm>
          </p:grpSpPr>
          <p:sp>
            <p:nvSpPr>
              <p:cNvPr id="6" name="淘宝店chenying0907 38">
                <a:extLst>
                  <a:ext uri="{FF2B5EF4-FFF2-40B4-BE49-F238E27FC236}">
                    <a16:creationId xmlns:a16="http://schemas.microsoft.com/office/drawing/2014/main" id="{81E5811B-B18E-8D4A-9D89-AD4E9E544E30}"/>
                  </a:ext>
                </a:extLst>
              </p:cNvPr>
              <p:cNvSpPr>
                <a:spLocks/>
              </p:cNvSpPr>
              <p:nvPr/>
            </p:nvSpPr>
            <p:spPr bwMode="auto">
              <a:xfrm rot="16200000">
                <a:off x="425047" y="2953974"/>
                <a:ext cx="1579563" cy="2496168"/>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 name="淘宝店chenying0907 36">
                <a:extLst>
                  <a:ext uri="{FF2B5EF4-FFF2-40B4-BE49-F238E27FC236}">
                    <a16:creationId xmlns:a16="http://schemas.microsoft.com/office/drawing/2014/main" id="{4370754C-06EB-AC4A-9BB6-843804571FF3}"/>
                  </a:ext>
                </a:extLst>
              </p:cNvPr>
              <p:cNvSpPr>
                <a:spLocks/>
              </p:cNvSpPr>
              <p:nvPr/>
            </p:nvSpPr>
            <p:spPr bwMode="auto">
              <a:xfrm rot="5400000">
                <a:off x="-475088" y="2999155"/>
                <a:ext cx="2413853" cy="1521253"/>
              </a:xfrm>
              <a:custGeom>
                <a:avLst/>
                <a:gdLst/>
                <a:ahLst/>
                <a:cxnLst/>
                <a:rect l="l" t="t" r="r" b="b"/>
                <a:pathLst>
                  <a:path w="2123086" h="1274387">
                    <a:moveTo>
                      <a:pt x="0" y="252037"/>
                    </a:moveTo>
                    <a:lnTo>
                      <a:pt x="2123086" y="0"/>
                    </a:lnTo>
                    <a:lnTo>
                      <a:pt x="2123086" y="1274387"/>
                    </a:lnTo>
                    <a:lnTo>
                      <a:pt x="1182688" y="1274387"/>
                    </a:lnTo>
                    <a:close/>
                  </a:path>
                </a:pathLst>
              </a:custGeom>
              <a:solidFill>
                <a:srgbClr val="D9ABA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 name="淘宝店chenying0907 37">
                <a:extLst>
                  <a:ext uri="{FF2B5EF4-FFF2-40B4-BE49-F238E27FC236}">
                    <a16:creationId xmlns:a16="http://schemas.microsoft.com/office/drawing/2014/main" id="{F91DDD1A-2413-214F-89DF-B9F51C70FF82}"/>
                  </a:ext>
                </a:extLst>
              </p:cNvPr>
              <p:cNvSpPr>
                <a:spLocks/>
              </p:cNvSpPr>
              <p:nvPr/>
            </p:nvSpPr>
            <p:spPr bwMode="auto">
              <a:xfrm rot="5400000">
                <a:off x="-640343" y="2836513"/>
                <a:ext cx="2744361" cy="1521252"/>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淘宝店chenying0907 39">
                <a:extLst>
                  <a:ext uri="{FF2B5EF4-FFF2-40B4-BE49-F238E27FC236}">
                    <a16:creationId xmlns:a16="http://schemas.microsoft.com/office/drawing/2014/main" id="{8FD6B168-53BF-4349-B4FD-7079FD1F3F71}"/>
                  </a:ext>
                </a:extLst>
              </p:cNvPr>
              <p:cNvSpPr>
                <a:spLocks/>
              </p:cNvSpPr>
              <p:nvPr/>
            </p:nvSpPr>
            <p:spPr bwMode="auto">
              <a:xfrm rot="5400000">
                <a:off x="-1095088" y="3112153"/>
                <a:ext cx="2506251"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CAC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
        <p:nvSpPr>
          <p:cNvPr id="14" name="文字方塊 13"/>
          <p:cNvSpPr txBox="1"/>
          <p:nvPr/>
        </p:nvSpPr>
        <p:spPr>
          <a:xfrm>
            <a:off x="402102" y="200590"/>
            <a:ext cx="2031325" cy="646331"/>
          </a:xfrm>
          <a:prstGeom prst="rect">
            <a:avLst/>
          </a:prstGeom>
          <a:noFill/>
        </p:spPr>
        <p:txBody>
          <a:bodyPr wrap="none" rtlCol="0">
            <a:spAutoFit/>
          </a:bodyPr>
          <a:lstStyle/>
          <a:p>
            <a:r>
              <a:rPr lang="zh-TW" altLang="en-US" sz="3600" b="1" dirty="0">
                <a:latin typeface="微軟正黑體" panose="020B0604030504040204" pitchFamily="34" charset="-120"/>
                <a:ea typeface="微軟正黑體" panose="020B0604030504040204" pitchFamily="34" charset="-120"/>
              </a:rPr>
              <a:t>簡報大綱</a:t>
            </a:r>
          </a:p>
        </p:txBody>
      </p:sp>
      <p:sp>
        <p:nvSpPr>
          <p:cNvPr id="17" name="矩形 16"/>
          <p:cNvSpPr/>
          <p:nvPr/>
        </p:nvSpPr>
        <p:spPr>
          <a:xfrm>
            <a:off x="451631" y="731582"/>
            <a:ext cx="3877985" cy="52752"/>
          </a:xfrm>
          <a:prstGeom prst="rect">
            <a:avLst/>
          </a:prstGeom>
          <a:solidFill>
            <a:srgbClr val="D9ABA4"/>
          </a:solidFill>
          <a:ln>
            <a:solidFill>
              <a:srgbClr val="F6E7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9" name="群組 38">
            <a:extLst>
              <a:ext uri="{FF2B5EF4-FFF2-40B4-BE49-F238E27FC236}">
                <a16:creationId xmlns:a16="http://schemas.microsoft.com/office/drawing/2014/main" id="{49FECF66-9A3B-46A9-93EC-85C05B3B83D4}"/>
              </a:ext>
            </a:extLst>
          </p:cNvPr>
          <p:cNvGrpSpPr/>
          <p:nvPr/>
        </p:nvGrpSpPr>
        <p:grpSpPr>
          <a:xfrm>
            <a:off x="479515" y="961079"/>
            <a:ext cx="8236265" cy="621575"/>
            <a:chOff x="2394714" y="239105"/>
            <a:chExt cx="6427968" cy="801678"/>
          </a:xfrm>
        </p:grpSpPr>
        <p:sp>
          <p:nvSpPr>
            <p:cNvPr id="40" name="文本框 61">
              <a:extLst>
                <a:ext uri="{FF2B5EF4-FFF2-40B4-BE49-F238E27FC236}">
                  <a16:creationId xmlns:a16="http://schemas.microsoft.com/office/drawing/2014/main" id="{480BE7F4-0819-43D5-AC0B-24167E34DD41}"/>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sym typeface="+mn-lt"/>
                </a:rPr>
                <a:t>最大前提</a:t>
              </a:r>
              <a:endParaRPr lang="zh-CN" altLang="en-US" sz="2400" b="1" dirty="0">
                <a:solidFill>
                  <a:schemeClr val="bg2">
                    <a:lumMod val="10000"/>
                  </a:schemeClr>
                </a:solidFill>
                <a:latin typeface="微軟正黑體" panose="020B0604030504040204" pitchFamily="34" charset="-120"/>
                <a:ea typeface="微軟正黑體" panose="020B0604030504040204" pitchFamily="34" charset="-120"/>
                <a:sym typeface="+mn-lt"/>
              </a:endParaRPr>
            </a:p>
          </p:txBody>
        </p:sp>
        <p:sp>
          <p:nvSpPr>
            <p:cNvPr id="41" name="圆角矩形 59">
              <a:extLst>
                <a:ext uri="{FF2B5EF4-FFF2-40B4-BE49-F238E27FC236}">
                  <a16:creationId xmlns:a16="http://schemas.microsoft.com/office/drawing/2014/main" id="{119EDD7E-7474-4A0E-870F-514DB3228115}"/>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等腰三角形 41">
              <a:extLst>
                <a:ext uri="{FF2B5EF4-FFF2-40B4-BE49-F238E27FC236}">
                  <a16:creationId xmlns:a16="http://schemas.microsoft.com/office/drawing/2014/main" id="{66E6FC93-0BC9-47D2-B93D-6279D8A48ED6}"/>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43" name="文本框 5">
              <a:extLst>
                <a:ext uri="{FF2B5EF4-FFF2-40B4-BE49-F238E27FC236}">
                  <a16:creationId xmlns:a16="http://schemas.microsoft.com/office/drawing/2014/main" id="{6908D955-C72F-49BF-AB56-1B9CFF32BA02}"/>
                </a:ext>
              </a:extLst>
            </p:cNvPr>
            <p:cNvSpPr txBox="1"/>
            <p:nvPr/>
          </p:nvSpPr>
          <p:spPr>
            <a:xfrm>
              <a:off x="2394714"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一</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8" name="群組 7">
            <a:extLst>
              <a:ext uri="{FF2B5EF4-FFF2-40B4-BE49-F238E27FC236}">
                <a16:creationId xmlns:a16="http://schemas.microsoft.com/office/drawing/2014/main" id="{3E8E6C3A-7AD9-B0F3-3678-EC9F401283E9}"/>
              </a:ext>
            </a:extLst>
          </p:cNvPr>
          <p:cNvGrpSpPr/>
          <p:nvPr/>
        </p:nvGrpSpPr>
        <p:grpSpPr>
          <a:xfrm>
            <a:off x="479515" y="1791645"/>
            <a:ext cx="8236266" cy="621575"/>
            <a:chOff x="2394713" y="239105"/>
            <a:chExt cx="6427969" cy="801678"/>
          </a:xfrm>
        </p:grpSpPr>
        <p:sp>
          <p:nvSpPr>
            <p:cNvPr id="9" name="文本框 61">
              <a:extLst>
                <a:ext uri="{FF2B5EF4-FFF2-40B4-BE49-F238E27FC236}">
                  <a16:creationId xmlns:a16="http://schemas.microsoft.com/office/drawing/2014/main" id="{2295A014-EFBF-1A96-BD9B-B44DD12FB899}"/>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規劃原則</a:t>
              </a:r>
              <a:endParaRPr lang="zh-CN" altLang="en-US" sz="1200" b="1" spc="300" dirty="0">
                <a:solidFill>
                  <a:srgbClr val="2A3246"/>
                </a:solidFill>
                <a:cs typeface="+mn-ea"/>
                <a:sym typeface="+mn-lt"/>
              </a:endParaRPr>
            </a:p>
          </p:txBody>
        </p:sp>
        <p:sp>
          <p:nvSpPr>
            <p:cNvPr id="10" name="圆角矩形 59">
              <a:extLst>
                <a:ext uri="{FF2B5EF4-FFF2-40B4-BE49-F238E27FC236}">
                  <a16:creationId xmlns:a16="http://schemas.microsoft.com/office/drawing/2014/main" id="{279C2DE1-BAC0-6D82-7B05-A7AB8BC0AF30}"/>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等腰三角形 11">
              <a:extLst>
                <a:ext uri="{FF2B5EF4-FFF2-40B4-BE49-F238E27FC236}">
                  <a16:creationId xmlns:a16="http://schemas.microsoft.com/office/drawing/2014/main" id="{BC195FE4-843C-5CBF-4757-266AE7D2F2EC}"/>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15" name="文本框 5">
              <a:extLst>
                <a:ext uri="{FF2B5EF4-FFF2-40B4-BE49-F238E27FC236}">
                  <a16:creationId xmlns:a16="http://schemas.microsoft.com/office/drawing/2014/main" id="{7FF10A1F-3EA0-1927-50CE-EF24D41295E3}"/>
                </a:ext>
              </a:extLst>
            </p:cNvPr>
            <p:cNvSpPr txBox="1"/>
            <p:nvPr/>
          </p:nvSpPr>
          <p:spPr>
            <a:xfrm>
              <a:off x="2394713"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二</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21" name="群組 20">
            <a:extLst>
              <a:ext uri="{FF2B5EF4-FFF2-40B4-BE49-F238E27FC236}">
                <a16:creationId xmlns:a16="http://schemas.microsoft.com/office/drawing/2014/main" id="{92285DDB-3C67-8544-A909-82CF69405A9D}"/>
              </a:ext>
            </a:extLst>
          </p:cNvPr>
          <p:cNvGrpSpPr/>
          <p:nvPr/>
        </p:nvGrpSpPr>
        <p:grpSpPr>
          <a:xfrm>
            <a:off x="479514" y="2622211"/>
            <a:ext cx="8236268" cy="621575"/>
            <a:chOff x="2394712" y="239105"/>
            <a:chExt cx="6427970" cy="801678"/>
          </a:xfrm>
        </p:grpSpPr>
        <p:sp>
          <p:nvSpPr>
            <p:cNvPr id="22" name="文本框 61">
              <a:extLst>
                <a:ext uri="{FF2B5EF4-FFF2-40B4-BE49-F238E27FC236}">
                  <a16:creationId xmlns:a16="http://schemas.microsoft.com/office/drawing/2014/main" id="{8A115B91-60F1-FC9F-19E7-BADE478E5887}"/>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彈性修業措施規劃方向</a:t>
              </a:r>
            </a:p>
          </p:txBody>
        </p:sp>
        <p:sp>
          <p:nvSpPr>
            <p:cNvPr id="23" name="圆角矩形 59">
              <a:extLst>
                <a:ext uri="{FF2B5EF4-FFF2-40B4-BE49-F238E27FC236}">
                  <a16:creationId xmlns:a16="http://schemas.microsoft.com/office/drawing/2014/main" id="{19C9E1A8-E8E6-C836-0A04-0521FBBB0AB4}"/>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等腰三角形 23">
              <a:extLst>
                <a:ext uri="{FF2B5EF4-FFF2-40B4-BE49-F238E27FC236}">
                  <a16:creationId xmlns:a16="http://schemas.microsoft.com/office/drawing/2014/main" id="{534247C3-E165-6634-AD61-6B78ACBE46BF}"/>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25" name="文本框 5">
              <a:extLst>
                <a:ext uri="{FF2B5EF4-FFF2-40B4-BE49-F238E27FC236}">
                  <a16:creationId xmlns:a16="http://schemas.microsoft.com/office/drawing/2014/main" id="{79978FDA-0F25-AC90-B6A5-F4121BA0D66F}"/>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三</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26" name="群組 25">
            <a:extLst>
              <a:ext uri="{FF2B5EF4-FFF2-40B4-BE49-F238E27FC236}">
                <a16:creationId xmlns:a16="http://schemas.microsoft.com/office/drawing/2014/main" id="{894B441D-392B-4773-6E8D-52717F5409C2}"/>
              </a:ext>
            </a:extLst>
          </p:cNvPr>
          <p:cNvGrpSpPr/>
          <p:nvPr/>
        </p:nvGrpSpPr>
        <p:grpSpPr>
          <a:xfrm>
            <a:off x="479514" y="3452777"/>
            <a:ext cx="8236268" cy="621575"/>
            <a:chOff x="2394712" y="239105"/>
            <a:chExt cx="6427970" cy="801678"/>
          </a:xfrm>
        </p:grpSpPr>
        <p:sp>
          <p:nvSpPr>
            <p:cNvPr id="32" name="文本框 61">
              <a:extLst>
                <a:ext uri="{FF2B5EF4-FFF2-40B4-BE49-F238E27FC236}">
                  <a16:creationId xmlns:a16="http://schemas.microsoft.com/office/drawing/2014/main" id="{D835E209-01F6-79B7-47A7-C7D5C138CE35}"/>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提供對學校及學生的支持措施</a:t>
              </a:r>
            </a:p>
          </p:txBody>
        </p:sp>
        <p:sp>
          <p:nvSpPr>
            <p:cNvPr id="33" name="圆角矩形 59">
              <a:extLst>
                <a:ext uri="{FF2B5EF4-FFF2-40B4-BE49-F238E27FC236}">
                  <a16:creationId xmlns:a16="http://schemas.microsoft.com/office/drawing/2014/main" id="{4011B9A8-A84C-8A07-D091-BBC4F5B7D15B}"/>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等腰三角形 43">
              <a:extLst>
                <a:ext uri="{FF2B5EF4-FFF2-40B4-BE49-F238E27FC236}">
                  <a16:creationId xmlns:a16="http://schemas.microsoft.com/office/drawing/2014/main" id="{90D9AD10-4162-F0CB-242C-C4963F20FC2C}"/>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45" name="文本框 5">
              <a:extLst>
                <a:ext uri="{FF2B5EF4-FFF2-40B4-BE49-F238E27FC236}">
                  <a16:creationId xmlns:a16="http://schemas.microsoft.com/office/drawing/2014/main" id="{955BD1BC-D2AB-5E17-A7E8-2A60EE89FD28}"/>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四</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grpSp>
        <p:nvGrpSpPr>
          <p:cNvPr id="46" name="群組 45">
            <a:extLst>
              <a:ext uri="{FF2B5EF4-FFF2-40B4-BE49-F238E27FC236}">
                <a16:creationId xmlns:a16="http://schemas.microsoft.com/office/drawing/2014/main" id="{2DA613C3-F34A-404C-7EB8-9A19E658BFE3}"/>
              </a:ext>
            </a:extLst>
          </p:cNvPr>
          <p:cNvGrpSpPr/>
          <p:nvPr/>
        </p:nvGrpSpPr>
        <p:grpSpPr>
          <a:xfrm>
            <a:off x="479514" y="4283342"/>
            <a:ext cx="8236268" cy="621575"/>
            <a:chOff x="2394712" y="239105"/>
            <a:chExt cx="6427970" cy="801678"/>
          </a:xfrm>
        </p:grpSpPr>
        <p:sp>
          <p:nvSpPr>
            <p:cNvPr id="47" name="文本框 61">
              <a:extLst>
                <a:ext uri="{FF2B5EF4-FFF2-40B4-BE49-F238E27FC236}">
                  <a16:creationId xmlns:a16="http://schemas.microsoft.com/office/drawing/2014/main" id="{E7D0A49C-0A99-ADEF-51C3-837CBD3D2C5D}"/>
                </a:ext>
              </a:extLst>
            </p:cNvPr>
            <p:cNvSpPr txBox="1"/>
            <p:nvPr/>
          </p:nvSpPr>
          <p:spPr>
            <a:xfrm>
              <a:off x="3130257" y="361234"/>
              <a:ext cx="5516501" cy="595434"/>
            </a:xfrm>
            <a:prstGeom prst="rect">
              <a:avLst/>
            </a:prstGeom>
            <a:noFill/>
          </p:spPr>
          <p:txBody>
            <a:bodyPr wrap="square" rtlCol="0">
              <a:spAutoFit/>
            </a:bodyPr>
            <a:lstStyle/>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常見問答</a:t>
              </a:r>
              <a:endParaRPr lang="zh-CN" altLang="en-US" sz="1200" b="1" spc="300" dirty="0">
                <a:solidFill>
                  <a:srgbClr val="2A3246"/>
                </a:solidFill>
                <a:cs typeface="+mn-ea"/>
                <a:sym typeface="+mn-lt"/>
              </a:endParaRPr>
            </a:p>
          </p:txBody>
        </p:sp>
        <p:sp>
          <p:nvSpPr>
            <p:cNvPr id="48" name="圆角矩形 59">
              <a:extLst>
                <a:ext uri="{FF2B5EF4-FFF2-40B4-BE49-F238E27FC236}">
                  <a16:creationId xmlns:a16="http://schemas.microsoft.com/office/drawing/2014/main" id="{1CF6A776-B094-2AF8-2535-6FD71CD4A290}"/>
                </a:ext>
              </a:extLst>
            </p:cNvPr>
            <p:cNvSpPr/>
            <p:nvPr/>
          </p:nvSpPr>
          <p:spPr>
            <a:xfrm>
              <a:off x="2644140" y="239105"/>
              <a:ext cx="6178542" cy="740896"/>
            </a:xfrm>
            <a:prstGeom prst="roundRect">
              <a:avLst>
                <a:gd name="adj" fmla="val 7796"/>
              </a:avLst>
            </a:prstGeom>
            <a:noFill/>
            <a:ln>
              <a:solidFill>
                <a:srgbClr val="CB8D83">
                  <a:alpha val="50000"/>
                </a:srgbClr>
              </a:solidFill>
            </a:ln>
            <a:effectLst>
              <a:outerShdw blurRad="1270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等腰三角形 48">
              <a:extLst>
                <a:ext uri="{FF2B5EF4-FFF2-40B4-BE49-F238E27FC236}">
                  <a16:creationId xmlns:a16="http://schemas.microsoft.com/office/drawing/2014/main" id="{E3C348D9-5A2C-D91A-1795-F0FDD07D0B68}"/>
                </a:ext>
              </a:extLst>
            </p:cNvPr>
            <p:cNvSpPr/>
            <p:nvPr/>
          </p:nvSpPr>
          <p:spPr>
            <a:xfrm rot="5400000">
              <a:off x="2352930" y="286347"/>
              <a:ext cx="801677" cy="707195"/>
            </a:xfrm>
            <a:prstGeom prst="triangle">
              <a:avLst/>
            </a:prstGeom>
            <a:solidFill>
              <a:srgbClr val="CB8D83"/>
            </a:solidFill>
            <a:ln>
              <a:noFill/>
            </a:ln>
            <a:effectLst>
              <a:outerShdw blurRad="1016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dirty="0">
                <a:cs typeface="+mn-ea"/>
                <a:sym typeface="+mn-lt"/>
              </a:endParaRPr>
            </a:p>
          </p:txBody>
        </p:sp>
        <p:sp>
          <p:nvSpPr>
            <p:cNvPr id="50" name="文本框 5">
              <a:extLst>
                <a:ext uri="{FF2B5EF4-FFF2-40B4-BE49-F238E27FC236}">
                  <a16:creationId xmlns:a16="http://schemas.microsoft.com/office/drawing/2014/main" id="{7D4EEE7F-8E55-2527-0C79-684039441957}"/>
                </a:ext>
              </a:extLst>
            </p:cNvPr>
            <p:cNvSpPr txBox="1"/>
            <p:nvPr/>
          </p:nvSpPr>
          <p:spPr>
            <a:xfrm>
              <a:off x="2394712" y="366938"/>
              <a:ext cx="384326" cy="595434"/>
            </a:xfrm>
            <a:prstGeom prst="rect">
              <a:avLst/>
            </a:prstGeom>
            <a:noFill/>
          </p:spPr>
          <p:txBody>
            <a:bodyPr wrap="none" rtlCol="0">
              <a:spAutoFit/>
            </a:bodyPr>
            <a:lstStyle/>
            <a:p>
              <a:pPr algn="ctr"/>
              <a:r>
                <a:rPr lang="zh-TW" altLang="en-US" sz="2400" b="1" dirty="0">
                  <a:solidFill>
                    <a:schemeClr val="bg1"/>
                  </a:solidFill>
                  <a:latin typeface="微軟正黑體" panose="020B0604030504040204" pitchFamily="34" charset="-120"/>
                  <a:ea typeface="微軟正黑體" panose="020B0604030504040204" pitchFamily="34" charset="-120"/>
                  <a:cs typeface="+mn-ea"/>
                  <a:sym typeface="+mn-lt"/>
                </a:rPr>
                <a:t>五</a:t>
              </a:r>
              <a:endParaRPr lang="zh-CN" altLang="en-US" sz="2400" b="1" dirty="0">
                <a:solidFill>
                  <a:schemeClr val="bg1"/>
                </a:solidFill>
                <a:latin typeface="微軟正黑體" panose="020B0604030504040204" pitchFamily="34" charset="-120"/>
                <a:ea typeface="微軟正黑體" panose="020B0604030504040204" pitchFamily="34" charset="-120"/>
                <a:cs typeface="+mn-ea"/>
                <a:sym typeface="+mn-lt"/>
              </a:endParaRPr>
            </a:p>
          </p:txBody>
        </p:sp>
      </p:grpSp>
    </p:spTree>
    <p:extLst>
      <p:ext uri="{BB962C8B-B14F-4D97-AF65-F5344CB8AC3E}">
        <p14:creationId xmlns:p14="http://schemas.microsoft.com/office/powerpoint/2010/main" val="1556035806"/>
      </p:ext>
    </p:extLst>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93452" y="134324"/>
            <a:ext cx="892354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一、最大前提</a:t>
            </a:r>
            <a:endParaRPr lang="zh-TW" altLang="zh-TW" sz="2000" b="1" dirty="0">
              <a:latin typeface="微軟正黑體" panose="020B0604030504040204" pitchFamily="34" charset="-120"/>
              <a:ea typeface="微軟正黑體" panose="020B0604030504040204" pitchFamily="34" charset="-120"/>
              <a:cs typeface="+mn-cs"/>
            </a:endParaRPr>
          </a:p>
        </p:txBody>
      </p:sp>
      <p:sp>
        <p:nvSpPr>
          <p:cNvPr id="23" name="矩形: 剪去单角 437">
            <a:extLst>
              <a:ext uri="{FF2B5EF4-FFF2-40B4-BE49-F238E27FC236}">
                <a16:creationId xmlns:a16="http://schemas.microsoft.com/office/drawing/2014/main" id="{1F5EA614-80BC-4759-B61D-B97D292B9B33}"/>
              </a:ext>
            </a:extLst>
          </p:cNvPr>
          <p:cNvSpPr/>
          <p:nvPr/>
        </p:nvSpPr>
        <p:spPr>
          <a:xfrm>
            <a:off x="1735662" y="751377"/>
            <a:ext cx="5795767" cy="4131711"/>
          </a:xfrm>
          <a:prstGeom prst="snip1Rect">
            <a:avLst>
              <a:gd name="adj" fmla="val 29383"/>
            </a:avLst>
          </a:prstGeom>
          <a:solidFill>
            <a:schemeClr val="bg1"/>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就學期間選擇彈性修業的最大前提原則，是尊重學生自由意願的選擇，而並非全面強制有服役義務的學生都需要適用。</a:t>
            </a:r>
            <a:endParaRPr lang="en-US" altLang="zh-TW" sz="1800" dirty="0">
              <a:solidFill>
                <a:prstClr val="black"/>
              </a:solidFill>
              <a:latin typeface="微軟正黑體" panose="020B0604030504040204" pitchFamily="34" charset="-120"/>
              <a:ea typeface="微軟正黑體" panose="020B0604030504040204" pitchFamily="34" charset="-120"/>
            </a:endParaRPr>
          </a:p>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亦即，學生於學士班就學期間有意願選擇服役時，才有適用彈性修業措施的需要。</a:t>
            </a:r>
            <a:endParaRPr lang="en-US" altLang="zh-TW" sz="1800" dirty="0">
              <a:solidFill>
                <a:prstClr val="black"/>
              </a:solidFill>
              <a:latin typeface="微軟正黑體" panose="020B0604030504040204" pitchFamily="34" charset="-120"/>
              <a:ea typeface="微軟正黑體" panose="020B0604030504040204" pitchFamily="34" charset="-120"/>
            </a:endParaRPr>
          </a:p>
          <a:p>
            <a:pPr marL="285750" indent="-285750">
              <a:spcBef>
                <a:spcPts val="1200"/>
              </a:spcBef>
              <a:buFont typeface="Wingdings" panose="05000000000000000000" pitchFamily="2" charset="2"/>
              <a:buChar char="l"/>
            </a:pPr>
            <a:r>
              <a:rPr lang="zh-TW" altLang="en-US" sz="1800" dirty="0">
                <a:solidFill>
                  <a:prstClr val="black"/>
                </a:solidFill>
                <a:latin typeface="微軟正黑體" panose="020B0604030504040204" pitchFamily="34" charset="-120"/>
                <a:ea typeface="微軟正黑體" panose="020B0604030504040204" pitchFamily="34" charset="-120"/>
              </a:rPr>
              <a:t>彈性修業措施政策，給予大學生有更多自我選擇的機會，多了既能夠充實自己的學識，而且也能夠有更好的服兵役規劃的選擇。</a:t>
            </a:r>
            <a:endParaRPr dirty="0">
              <a:latin typeface="微軟正黑體" panose="020B0604030504040204" pitchFamily="34" charset="-120"/>
              <a:ea typeface="微軟正黑體" panose="020B0604030504040204" pitchFamily="34" charset="-120"/>
              <a:cs typeface="+mn-ea"/>
              <a:sym typeface="+mn-lt"/>
            </a:endParaRPr>
          </a:p>
        </p:txBody>
      </p:sp>
      <p:sp>
        <p:nvSpPr>
          <p:cNvPr id="28" name="矩形 27">
            <a:extLst>
              <a:ext uri="{FF2B5EF4-FFF2-40B4-BE49-F238E27FC236}">
                <a16:creationId xmlns:a16="http://schemas.microsoft.com/office/drawing/2014/main" id="{23D0501F-F6EA-4A64-8766-D17163EFE229}"/>
              </a:ext>
            </a:extLst>
          </p:cNvPr>
          <p:cNvSpPr/>
          <p:nvPr/>
        </p:nvSpPr>
        <p:spPr>
          <a:xfrm>
            <a:off x="4985207" y="4722129"/>
            <a:ext cx="2546222" cy="160959"/>
          </a:xfrm>
          <a:prstGeom prst="rect">
            <a:avLst/>
          </a:prstGeom>
          <a:solidFill>
            <a:schemeClr val="accent4"/>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14" name="TextBox 24">
            <a:extLst>
              <a:ext uri="{FF2B5EF4-FFF2-40B4-BE49-F238E27FC236}">
                <a16:creationId xmlns:a16="http://schemas.microsoft.com/office/drawing/2014/main" id="{A65E206B-A78A-49F5-91B6-F75DD1C162D9}"/>
              </a:ext>
            </a:extLst>
          </p:cNvPr>
          <p:cNvSpPr txBox="1"/>
          <p:nvPr/>
        </p:nvSpPr>
        <p:spPr>
          <a:xfrm>
            <a:off x="3700152" y="1182571"/>
            <a:ext cx="1866785" cy="400110"/>
          </a:xfrm>
          <a:prstGeom prst="rect">
            <a:avLst/>
          </a:prstGeom>
          <a:noFill/>
        </p:spPr>
        <p:txBody>
          <a:bodyPr wrap="square" rtlCol="0">
            <a:spAutoFit/>
          </a:bodyPr>
          <a:lstStyle>
            <a:defPPr>
              <a:defRPr lang="zh-CN"/>
            </a:defPPr>
            <a:lvl1pPr>
              <a:defRPr sz="2000" b="1">
                <a:solidFill>
                  <a:schemeClr val="tx1">
                    <a:lumMod val="75000"/>
                  </a:schemeClr>
                </a:solidFill>
                <a:latin typeface="微軟正黑體" panose="020B0604030504040204" pitchFamily="34" charset="-120"/>
                <a:ea typeface="微軟正黑體" panose="020B0604030504040204" pitchFamily="34" charset="-120"/>
                <a:cs typeface="+mn-ea"/>
              </a:defRPr>
            </a:lvl1pPr>
          </a:lstStyle>
          <a:p>
            <a:r>
              <a:rPr lang="zh-TW" altLang="en-US" dirty="0">
                <a:sym typeface="+mn-lt"/>
              </a:rPr>
              <a:t>最大前提原則</a:t>
            </a:r>
            <a:endParaRPr lang="zh-CN" altLang="en-US" dirty="0">
              <a:sym typeface="+mn-lt"/>
            </a:endParaRPr>
          </a:p>
        </p:txBody>
      </p:sp>
      <p:sp>
        <p:nvSpPr>
          <p:cNvPr id="29" name="任意多边形: 形状 438">
            <a:extLst>
              <a:ext uri="{FF2B5EF4-FFF2-40B4-BE49-F238E27FC236}">
                <a16:creationId xmlns:a16="http://schemas.microsoft.com/office/drawing/2014/main" id="{7301314B-1D39-4151-8BD7-4FA2A718B83D}"/>
              </a:ext>
            </a:extLst>
          </p:cNvPr>
          <p:cNvSpPr>
            <a:spLocks/>
          </p:cNvSpPr>
          <p:nvPr/>
        </p:nvSpPr>
        <p:spPr bwMode="auto">
          <a:xfrm>
            <a:off x="6816151" y="751377"/>
            <a:ext cx="715278" cy="86238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4"/>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endPar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endParaRPr>
          </a:p>
        </p:txBody>
      </p:sp>
      <p:pic>
        <p:nvPicPr>
          <p:cNvPr id="3" name="圖形 2" descr="鈴鐺 以實心填滿">
            <a:extLst>
              <a:ext uri="{FF2B5EF4-FFF2-40B4-BE49-F238E27FC236}">
                <a16:creationId xmlns:a16="http://schemas.microsoft.com/office/drawing/2014/main" id="{6C93E027-F41B-201A-3FC0-EFF6C47F3B1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95407" y="729547"/>
            <a:ext cx="459233" cy="459233"/>
          </a:xfrm>
          <a:prstGeom prst="rect">
            <a:avLst/>
          </a:prstGeom>
        </p:spPr>
      </p:pic>
    </p:spTree>
    <p:extLst>
      <p:ext uri="{BB962C8B-B14F-4D97-AF65-F5344CB8AC3E}">
        <p14:creationId xmlns:p14="http://schemas.microsoft.com/office/powerpoint/2010/main" val="2734597049"/>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93452" y="134324"/>
            <a:ext cx="8923548"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二、規劃原則</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9" name="群組 8">
            <a:extLst>
              <a:ext uri="{FF2B5EF4-FFF2-40B4-BE49-F238E27FC236}">
                <a16:creationId xmlns:a16="http://schemas.microsoft.com/office/drawing/2014/main" id="{230DA660-9791-4F54-98DB-252B51E17A6F}"/>
              </a:ext>
            </a:extLst>
          </p:cNvPr>
          <p:cNvGrpSpPr/>
          <p:nvPr/>
        </p:nvGrpSpPr>
        <p:grpSpPr>
          <a:xfrm>
            <a:off x="308898" y="729547"/>
            <a:ext cx="8508699" cy="4174347"/>
            <a:chOff x="1557923" y="1511110"/>
            <a:chExt cx="8837635" cy="2960608"/>
          </a:xfrm>
        </p:grpSpPr>
        <p:grpSp>
          <p:nvGrpSpPr>
            <p:cNvPr id="10" name="组合 4">
              <a:extLst>
                <a:ext uri="{FF2B5EF4-FFF2-40B4-BE49-F238E27FC236}">
                  <a16:creationId xmlns:a16="http://schemas.microsoft.com/office/drawing/2014/main" id="{2BEC8E7A-C93B-4EDB-9520-EB021954A71C}"/>
                </a:ext>
              </a:extLst>
            </p:cNvPr>
            <p:cNvGrpSpPr/>
            <p:nvPr/>
          </p:nvGrpSpPr>
          <p:grpSpPr>
            <a:xfrm>
              <a:off x="4697254" y="1526229"/>
              <a:ext cx="2669547" cy="2930372"/>
              <a:chOff x="4586692" y="1343843"/>
              <a:chExt cx="2880554" cy="3161996"/>
            </a:xfrm>
          </p:grpSpPr>
          <p:sp>
            <p:nvSpPr>
              <p:cNvPr id="30" name="矩形: 剪去单角 444">
                <a:extLst>
                  <a:ext uri="{FF2B5EF4-FFF2-40B4-BE49-F238E27FC236}">
                    <a16:creationId xmlns:a16="http://schemas.microsoft.com/office/drawing/2014/main" id="{E0E2A546-7ADC-44F1-AD14-75A1145B3F51}"/>
                  </a:ext>
                </a:extLst>
              </p:cNvPr>
              <p:cNvSpPr/>
              <p:nvPr/>
            </p:nvSpPr>
            <p:spPr>
              <a:xfrm>
                <a:off x="4586692" y="134384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1" name="矩形 30">
                <a:extLst>
                  <a:ext uri="{FF2B5EF4-FFF2-40B4-BE49-F238E27FC236}">
                    <a16:creationId xmlns:a16="http://schemas.microsoft.com/office/drawing/2014/main" id="{0D4F5BCE-B3DF-4488-96D9-9369A9FEFE47}"/>
                  </a:ext>
                </a:extLst>
              </p:cNvPr>
              <p:cNvSpPr/>
              <p:nvPr/>
            </p:nvSpPr>
            <p:spPr>
              <a:xfrm>
                <a:off x="4586693" y="4382658"/>
                <a:ext cx="2853695" cy="123181"/>
              </a:xfrm>
              <a:prstGeom prst="rect">
                <a:avLst/>
              </a:prstGeom>
              <a:solidFill>
                <a:schemeClr val="accent1"/>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32" name="任意多边形: 形状 445">
                <a:extLst>
                  <a:ext uri="{FF2B5EF4-FFF2-40B4-BE49-F238E27FC236}">
                    <a16:creationId xmlns:a16="http://schemas.microsoft.com/office/drawing/2014/main" id="{9904115B-53B6-47C8-9262-ACC54B4C86D1}"/>
                  </a:ext>
                </a:extLst>
              </p:cNvPr>
              <p:cNvSpPr>
                <a:spLocks/>
              </p:cNvSpPr>
              <p:nvPr/>
            </p:nvSpPr>
            <p:spPr bwMode="auto">
              <a:xfrm>
                <a:off x="6660335" y="1343843"/>
                <a:ext cx="806911" cy="643667"/>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zh-CN" sz="2800" b="1" dirty="0">
                    <a:solidFill>
                      <a:schemeClr val="bg1"/>
                    </a:solidFill>
                    <a:latin typeface="微軟正黑體" panose="020B0604030504040204" pitchFamily="34" charset="-120"/>
                    <a:ea typeface="微軟正黑體" panose="020B0604030504040204" pitchFamily="34" charset="-120"/>
                    <a:cs typeface="+mn-ea"/>
                    <a:sym typeface="+mn-lt"/>
                  </a:rPr>
                  <a:t>2</a:t>
                </a:r>
              </a:p>
            </p:txBody>
          </p:sp>
        </p:grpSp>
        <p:grpSp>
          <p:nvGrpSpPr>
            <p:cNvPr id="11" name="组合 56">
              <a:extLst>
                <a:ext uri="{FF2B5EF4-FFF2-40B4-BE49-F238E27FC236}">
                  <a16:creationId xmlns:a16="http://schemas.microsoft.com/office/drawing/2014/main" id="{FF887DE3-1C6F-41D4-B386-01A6E9801F29}"/>
                </a:ext>
              </a:extLst>
            </p:cNvPr>
            <p:cNvGrpSpPr/>
            <p:nvPr/>
          </p:nvGrpSpPr>
          <p:grpSpPr>
            <a:xfrm>
              <a:off x="1624018" y="1511110"/>
              <a:ext cx="2656500" cy="2960608"/>
              <a:chOff x="1624018" y="1511110"/>
              <a:chExt cx="2656500" cy="2960608"/>
            </a:xfrm>
          </p:grpSpPr>
          <p:sp>
            <p:nvSpPr>
              <p:cNvPr id="23" name="矩形: 剪去单角 437">
                <a:extLst>
                  <a:ext uri="{FF2B5EF4-FFF2-40B4-BE49-F238E27FC236}">
                    <a16:creationId xmlns:a16="http://schemas.microsoft.com/office/drawing/2014/main" id="{1F5EA614-80BC-4759-B61D-B97D292B9B33}"/>
                  </a:ext>
                </a:extLst>
              </p:cNvPr>
              <p:cNvSpPr/>
              <p:nvPr/>
            </p:nvSpPr>
            <p:spPr>
              <a:xfrm>
                <a:off x="1624018" y="1526229"/>
                <a:ext cx="2644654" cy="2930369"/>
              </a:xfrm>
              <a:prstGeom prst="snip1Rect">
                <a:avLst>
                  <a:gd name="adj" fmla="val 29383"/>
                </a:avLst>
              </a:prstGeom>
              <a:solidFill>
                <a:schemeClr val="bg1"/>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8" name="矩形 27">
                <a:extLst>
                  <a:ext uri="{FF2B5EF4-FFF2-40B4-BE49-F238E27FC236}">
                    <a16:creationId xmlns:a16="http://schemas.microsoft.com/office/drawing/2014/main" id="{23D0501F-F6EA-4A64-8766-D17163EFE229}"/>
                  </a:ext>
                </a:extLst>
              </p:cNvPr>
              <p:cNvSpPr/>
              <p:nvPr/>
            </p:nvSpPr>
            <p:spPr>
              <a:xfrm>
                <a:off x="1624019" y="4357560"/>
                <a:ext cx="2644656" cy="114158"/>
              </a:xfrm>
              <a:prstGeom prst="rect">
                <a:avLst/>
              </a:prstGeom>
              <a:solidFill>
                <a:srgbClr val="81BB59"/>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9" name="任意多边形: 形状 438">
                <a:extLst>
                  <a:ext uri="{FF2B5EF4-FFF2-40B4-BE49-F238E27FC236}">
                    <a16:creationId xmlns:a16="http://schemas.microsoft.com/office/drawing/2014/main" id="{7301314B-1D39-4151-8BD7-4FA2A718B83D}"/>
                  </a:ext>
                </a:extLst>
              </p:cNvPr>
              <p:cNvSpPr>
                <a:spLocks/>
              </p:cNvSpPr>
              <p:nvPr/>
            </p:nvSpPr>
            <p:spPr bwMode="auto">
              <a:xfrm>
                <a:off x="3537588" y="1511110"/>
                <a:ext cx="742930" cy="611639"/>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81BB59"/>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rPr>
                  <a:t>1</a:t>
                </a:r>
              </a:p>
            </p:txBody>
          </p:sp>
        </p:grpSp>
        <p:grpSp>
          <p:nvGrpSpPr>
            <p:cNvPr id="12" name="组合 7">
              <a:extLst>
                <a:ext uri="{FF2B5EF4-FFF2-40B4-BE49-F238E27FC236}">
                  <a16:creationId xmlns:a16="http://schemas.microsoft.com/office/drawing/2014/main" id="{E2204B67-7B31-4D3A-9298-FF25BDABC4E1}"/>
                </a:ext>
              </a:extLst>
            </p:cNvPr>
            <p:cNvGrpSpPr/>
            <p:nvPr/>
          </p:nvGrpSpPr>
          <p:grpSpPr>
            <a:xfrm>
              <a:off x="7739057" y="1526228"/>
              <a:ext cx="2656501" cy="2930371"/>
              <a:chOff x="148861" y="2386063"/>
              <a:chExt cx="2513200" cy="2772296"/>
            </a:xfrm>
          </p:grpSpPr>
          <p:sp>
            <p:nvSpPr>
              <p:cNvPr id="20" name="矩形: 剪去单角 455">
                <a:extLst>
                  <a:ext uri="{FF2B5EF4-FFF2-40B4-BE49-F238E27FC236}">
                    <a16:creationId xmlns:a16="http://schemas.microsoft.com/office/drawing/2014/main" id="{681835C2-9B95-4F0C-9FA5-37D0EB1CE0AA}"/>
                  </a:ext>
                </a:extLst>
              </p:cNvPr>
              <p:cNvSpPr/>
              <p:nvPr/>
            </p:nvSpPr>
            <p:spPr>
              <a:xfrm>
                <a:off x="148861" y="2386063"/>
                <a:ext cx="2501992" cy="2772295"/>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1" name="矩形 20">
                <a:extLst>
                  <a:ext uri="{FF2B5EF4-FFF2-40B4-BE49-F238E27FC236}">
                    <a16:creationId xmlns:a16="http://schemas.microsoft.com/office/drawing/2014/main" id="{DDFEE120-46A0-42BC-84E7-34C005982C47}"/>
                  </a:ext>
                </a:extLst>
              </p:cNvPr>
              <p:cNvSpPr/>
              <p:nvPr/>
            </p:nvSpPr>
            <p:spPr>
              <a:xfrm>
                <a:off x="148862" y="5050359"/>
                <a:ext cx="2501992" cy="108000"/>
              </a:xfrm>
              <a:prstGeom prst="rect">
                <a:avLst/>
              </a:prstGeom>
              <a:solidFill>
                <a:schemeClr val="accent2"/>
              </a:solidFill>
              <a:ln w="3175">
                <a:noFill/>
                <a:prstDash val="solid"/>
                <a:round/>
                <a:headEnd/>
                <a:tailEnd/>
              </a:ln>
              <a:effectLst/>
            </p:spPr>
            <p:txBody>
              <a:bodyPr anchor="ctr"/>
              <a:lstStyle/>
              <a:p>
                <a:pPr algn="ctr"/>
                <a:endParaRPr dirty="0">
                  <a:latin typeface="微软雅黑" panose="020B0503020204020204" pitchFamily="34" charset="-122"/>
                  <a:ea typeface="微软雅黑" panose="020B0503020204020204" pitchFamily="34" charset="-122"/>
                  <a:cs typeface="+mn-ea"/>
                  <a:sym typeface="+mn-lt"/>
                </a:endParaRPr>
              </a:p>
            </p:txBody>
          </p:sp>
          <p:sp>
            <p:nvSpPr>
              <p:cNvPr id="22" name="任意多边形: 形状 456">
                <a:extLst>
                  <a:ext uri="{FF2B5EF4-FFF2-40B4-BE49-F238E27FC236}">
                    <a16:creationId xmlns:a16="http://schemas.microsoft.com/office/drawing/2014/main" id="{3AABFAD7-B5D3-4C21-BB07-BB890F83F4A4}"/>
                  </a:ext>
                </a:extLst>
              </p:cNvPr>
              <p:cNvSpPr>
                <a:spLocks/>
              </p:cNvSpPr>
              <p:nvPr/>
            </p:nvSpPr>
            <p:spPr bwMode="auto">
              <a:xfrm>
                <a:off x="1972012" y="2386065"/>
                <a:ext cx="690049" cy="56433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headEnd/>
                <a:tailEnd/>
              </a:ln>
              <a:effectLst/>
            </p:spPr>
            <p:txBody>
              <a:bodyPr vert="horz" wrap="square" lIns="121920" tIns="60960" rIns="121920" bIns="60960" anchor="t" anchorCtr="0" compatLnSpc="1">
                <a:prstTxWarp prst="textNoShape">
                  <a:avLst/>
                </a:prstTxWarp>
                <a:normAutofit/>
              </a:bodyPr>
              <a:lstStyle/>
              <a:p>
                <a:pPr lvl="0" algn="r"/>
                <a:r>
                  <a:rPr lang="en-US" altLang="ko-KR" sz="2800" b="1" dirty="0">
                    <a:solidFill>
                      <a:schemeClr val="bg1"/>
                    </a:solidFill>
                    <a:latin typeface="微軟正黑體" panose="020B0604030504040204" pitchFamily="34" charset="-120"/>
                    <a:ea typeface="微軟正黑體" panose="020B0604030504040204" pitchFamily="34" charset="-120"/>
                    <a:cs typeface="+mn-ea"/>
                    <a:sym typeface="+mn-lt"/>
                  </a:rPr>
                  <a:t>3</a:t>
                </a:r>
              </a:p>
            </p:txBody>
          </p:sp>
        </p:grpSp>
        <p:sp>
          <p:nvSpPr>
            <p:cNvPr id="13" name="TextBox 23">
              <a:extLst>
                <a:ext uri="{FF2B5EF4-FFF2-40B4-BE49-F238E27FC236}">
                  <a16:creationId xmlns:a16="http://schemas.microsoft.com/office/drawing/2014/main" id="{A8703976-A58E-4158-A1D6-0D91644C82DE}"/>
                </a:ext>
              </a:extLst>
            </p:cNvPr>
            <p:cNvSpPr txBox="1"/>
            <p:nvPr/>
          </p:nvSpPr>
          <p:spPr>
            <a:xfrm>
              <a:off x="1557923" y="2164112"/>
              <a:ext cx="2719816" cy="2193784"/>
            </a:xfrm>
            <a:prstGeom prst="rect">
              <a:avLst/>
            </a:prstGeom>
            <a:noFill/>
          </p:spPr>
          <p:txBody>
            <a:bodyPr wrap="square" rtlCol="0">
              <a:spAutoFit/>
            </a:bodyPr>
            <a:lstStyle/>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尊重學生自由意願的選擇，並非全面強制有服役義務的學生都需適用。</a:t>
              </a:r>
              <a:endParaRPr lang="en-US" altLang="zh-CN"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不影響專業能力培養及不變動畢業學分條件</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依學生於就學期間申請服役的選擇，由學校提供彈性修業措施，支持學生就學期間同時完成服役及修畢學位</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18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能與其他未服役學生相同，接續投入職場或升學</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14" name="TextBox 24">
              <a:extLst>
                <a:ext uri="{FF2B5EF4-FFF2-40B4-BE49-F238E27FC236}">
                  <a16:creationId xmlns:a16="http://schemas.microsoft.com/office/drawing/2014/main" id="{A65E206B-A78A-49F5-91B6-F75DD1C162D9}"/>
                </a:ext>
              </a:extLst>
            </p:cNvPr>
            <p:cNvSpPr txBox="1"/>
            <p:nvPr/>
          </p:nvSpPr>
          <p:spPr>
            <a:xfrm>
              <a:off x="1671674" y="1630761"/>
              <a:ext cx="1938953" cy="283774"/>
            </a:xfrm>
            <a:prstGeom prst="rect">
              <a:avLst/>
            </a:prstGeom>
            <a:noFill/>
          </p:spPr>
          <p:txBody>
            <a:bodyPr wrap="square" rtlCol="0">
              <a:spAutoFit/>
            </a:bodyPr>
            <a:lstStyle>
              <a:defPPr>
                <a:defRPr lang="zh-CN"/>
              </a:defPPr>
              <a:lvl1pPr>
                <a:defRPr sz="2000" b="1">
                  <a:solidFill>
                    <a:schemeClr val="tx1">
                      <a:lumMod val="75000"/>
                    </a:schemeClr>
                  </a:solidFill>
                  <a:latin typeface="微軟正黑體" panose="020B0604030504040204" pitchFamily="34" charset="-120"/>
                  <a:ea typeface="微軟正黑體" panose="020B0604030504040204" pitchFamily="34" charset="-120"/>
                  <a:cs typeface="+mn-ea"/>
                </a:defRPr>
              </a:lvl1pPr>
            </a:lstStyle>
            <a:p>
              <a:r>
                <a:rPr lang="zh-TW" altLang="en-US" dirty="0">
                  <a:sym typeface="+mn-lt"/>
                </a:rPr>
                <a:t>尊重學生選擇</a:t>
              </a:r>
              <a:endParaRPr lang="zh-CN" altLang="en-US" dirty="0">
                <a:sym typeface="+mn-lt"/>
              </a:endParaRPr>
            </a:p>
          </p:txBody>
        </p:sp>
      </p:grpSp>
      <p:sp>
        <p:nvSpPr>
          <p:cNvPr id="33" name="TextBox 23">
            <a:extLst>
              <a:ext uri="{FF2B5EF4-FFF2-40B4-BE49-F238E27FC236}">
                <a16:creationId xmlns:a16="http://schemas.microsoft.com/office/drawing/2014/main" id="{CC6443A7-1094-47C3-8BA5-833595CA367A}"/>
              </a:ext>
            </a:extLst>
          </p:cNvPr>
          <p:cNvSpPr txBox="1"/>
          <p:nvPr/>
        </p:nvSpPr>
        <p:spPr>
          <a:xfrm>
            <a:off x="3319976" y="1693644"/>
            <a:ext cx="2462292" cy="2165593"/>
          </a:xfrm>
          <a:prstGeom prst="rect">
            <a:avLst/>
          </a:prstGeom>
          <a:noFill/>
        </p:spPr>
        <p:txBody>
          <a:bodyPr wrap="square" rtlCol="0">
            <a:spAutoFit/>
          </a:bodyPr>
          <a:lstStyle/>
          <a:p>
            <a:pPr marL="176213" indent="-176213" algn="just">
              <a:lnSpc>
                <a:spcPts val="2000"/>
              </a:lnSpc>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參考因應新冠疫情的「安心就學措施」彈性修業模式，研擬「實施指引」</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提供包括經費在內的支持措施，以引導大學協助有服役義務學生完成專案服役</a:t>
            </a:r>
            <a:endParaRPr lang="en-US" altLang="zh-CN"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34" name="TextBox 24">
            <a:extLst>
              <a:ext uri="{FF2B5EF4-FFF2-40B4-BE49-F238E27FC236}">
                <a16:creationId xmlns:a16="http://schemas.microsoft.com/office/drawing/2014/main" id="{F8681072-1BB1-4A9D-943F-0945BE01BA89}"/>
              </a:ext>
            </a:extLst>
          </p:cNvPr>
          <p:cNvSpPr txBox="1"/>
          <p:nvPr/>
        </p:nvSpPr>
        <p:spPr>
          <a:xfrm>
            <a:off x="3387558" y="898251"/>
            <a:ext cx="1866785" cy="400110"/>
          </a:xfrm>
          <a:prstGeom prst="rect">
            <a:avLst/>
          </a:prstGeom>
          <a:noFill/>
        </p:spPr>
        <p:txBody>
          <a:bodyPr wrap="square" rtlCol="0">
            <a:spAutoFit/>
          </a:bodyPr>
          <a:lstStyle/>
          <a:p>
            <a:r>
              <a:rPr lang="zh-TW"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提供指引支持</a:t>
            </a:r>
            <a:endParaRPr lang="zh-CN"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36" name="TextBox 23">
            <a:extLst>
              <a:ext uri="{FF2B5EF4-FFF2-40B4-BE49-F238E27FC236}">
                <a16:creationId xmlns:a16="http://schemas.microsoft.com/office/drawing/2014/main" id="{4622B3FD-8E5C-4FE7-BC74-9ED38ADEA16E}"/>
              </a:ext>
            </a:extLst>
          </p:cNvPr>
          <p:cNvSpPr txBox="1"/>
          <p:nvPr/>
        </p:nvSpPr>
        <p:spPr>
          <a:xfrm>
            <a:off x="6248564" y="1704953"/>
            <a:ext cx="2569034" cy="2717026"/>
          </a:xfrm>
          <a:prstGeom prst="rect">
            <a:avLst/>
          </a:prstGeom>
          <a:noFill/>
        </p:spPr>
        <p:txBody>
          <a:bodyPr wrap="square" rtlCol="0">
            <a:spAutoFit/>
          </a:bodyPr>
          <a:lstStyle/>
          <a:p>
            <a:pPr marL="176213" indent="-176213" algn="just">
              <a:lnSpc>
                <a:spcPts val="2000"/>
              </a:lnSpc>
              <a:spcBef>
                <a:spcPts val="6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以學士班學生為主：役期恢復一年後的首批適用對象為</a:t>
            </a:r>
            <a:r>
              <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94</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年次以後有服役義務學生，將於</a:t>
            </a:r>
            <a:r>
              <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112</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學年度陸續進入學士班就讀</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碩博士班學生則提供休學年限及修業年限彈性</a:t>
            </a:r>
            <a:endParaRPr lang="en-US" altLang="zh-TW"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6213" indent="-176213" algn="just">
              <a:lnSpc>
                <a:spcPts val="2000"/>
              </a:lnSpc>
              <a:spcBef>
                <a:spcPts val="300"/>
              </a:spcBef>
              <a:buFont typeface="Wingdings" panose="05000000000000000000" pitchFamily="2" charset="2"/>
              <a:buChar char="l"/>
            </a:pP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專科學校依既有各校修業規定辦理</a:t>
            </a:r>
          </a:p>
        </p:txBody>
      </p:sp>
      <p:sp>
        <p:nvSpPr>
          <p:cNvPr id="37" name="TextBox 24">
            <a:extLst>
              <a:ext uri="{FF2B5EF4-FFF2-40B4-BE49-F238E27FC236}">
                <a16:creationId xmlns:a16="http://schemas.microsoft.com/office/drawing/2014/main" id="{BAD14F7C-B08C-4F08-AA38-A6E7544C3FC8}"/>
              </a:ext>
            </a:extLst>
          </p:cNvPr>
          <p:cNvSpPr txBox="1"/>
          <p:nvPr/>
        </p:nvSpPr>
        <p:spPr>
          <a:xfrm>
            <a:off x="6262262" y="898251"/>
            <a:ext cx="1866785" cy="400110"/>
          </a:xfrm>
          <a:prstGeom prst="rect">
            <a:avLst/>
          </a:prstGeom>
          <a:noFill/>
        </p:spPr>
        <p:txBody>
          <a:bodyPr wrap="square" rtlCol="0">
            <a:spAutoFit/>
          </a:bodyPr>
          <a:lstStyle/>
          <a:p>
            <a:r>
              <a:rPr lang="zh-TW"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界定適用對象</a:t>
            </a:r>
            <a:endParaRPr lang="zh-CN" altLang="en-US" sz="2000" b="1"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Tree>
    <p:extLst>
      <p:ext uri="{BB962C8B-B14F-4D97-AF65-F5344CB8AC3E}">
        <p14:creationId xmlns:p14="http://schemas.microsoft.com/office/powerpoint/2010/main" val="586103729"/>
      </p:ext>
    </p:extLst>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64750"/>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(1/3)</a:t>
            </a:r>
            <a:endParaRPr lang="zh-TW" altLang="zh-TW" sz="2000" b="1" dirty="0">
              <a:latin typeface="微軟正黑體" panose="020B0604030504040204" pitchFamily="34" charset="-120"/>
              <a:ea typeface="微軟正黑體" panose="020B0604030504040204" pitchFamily="34" charset="-120"/>
              <a:cs typeface="+mn-cs"/>
            </a:endParaRPr>
          </a:p>
        </p:txBody>
      </p:sp>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171858" y="766933"/>
            <a:ext cx="503653" cy="499522"/>
          </a:xfrm>
          <a:prstGeom prst="ellipse">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2000" b="1" dirty="0">
              <a:solidFill>
                <a:schemeClr val="accent1"/>
              </a:solidFill>
              <a:latin typeface="微軟正黑體" panose="020B0604030504040204" pitchFamily="34" charset="-120"/>
              <a:ea typeface="微軟正黑體" panose="020B0604030504040204" pitchFamily="34" charset="-120"/>
              <a:cs typeface="+mn-ea"/>
              <a:sym typeface="+mn-lt"/>
            </a:endParaRP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750072" y="797593"/>
            <a:ext cx="927070" cy="43319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範例</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675511" y="1304075"/>
            <a:ext cx="7953737" cy="3601883"/>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就學期間服役的彈性修業措施，是建立在各校現有的教學機制基礎上，包括學期修課學分數、暑期修課、跨校選課、修業年限及學習銜接與輔導等。</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本指引請學校在現行規範中，將學士學生就學期間有意願選擇服役者，納入適用的對象，讓學生</a:t>
            </a:r>
            <a:r>
              <a:rPr lang="zh-TW" altLang="en-US" sz="1800" dirty="0">
                <a:solidFill>
                  <a:prstClr val="black"/>
                </a:solidFill>
                <a:latin typeface="微軟正黑體" panose="020B0604030504040204" pitchFamily="34" charset="-120"/>
                <a:ea typeface="微軟正黑體" panose="020B0604030504040204" pitchFamily="34" charset="-120"/>
              </a:rPr>
              <a:t>有更多自我選擇的機會，並且能</a:t>
            </a: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進行彈性修業。</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以提前畢業規定為例：</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學士班學生符合下列標準者得申請提前一學期或一學年畢業。</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1</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）修滿應修科目與學分數，且學業成績總平均達</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GPA○○</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以上或總成績名次在該系組班學生數前○○○以內，</a:t>
            </a:r>
            <a:r>
              <a:rPr lang="zh-TW" altLang="en-US" sz="1600" u="sng" dirty="0">
                <a:solidFill>
                  <a:schemeClr val="tx1">
                    <a:lumMod val="75000"/>
                  </a:schemeClr>
                </a:solidFill>
                <a:latin typeface="標楷體" panose="03000509000000000000" pitchFamily="65" charset="-120"/>
                <a:ea typeface="標楷體" panose="03000509000000000000" pitchFamily="65" charset="-120"/>
                <a:cs typeface="+mn-ea"/>
                <a:sym typeface="+mn-lt"/>
              </a:rPr>
              <a:t>申請學士班就學期間服役者不在此限</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2</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）各學期操行成績及格。</a:t>
            </a:r>
          </a:p>
          <a:p>
            <a:pPr lvl="1" algn="just">
              <a:lnSpc>
                <a:spcPts val="2400"/>
              </a:lnSpc>
              <a:spcBef>
                <a:spcPts val="600"/>
              </a:spcBef>
            </a:pP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a:t>
            </a:r>
            <a:r>
              <a:rPr lang="en-US" altLang="zh-TW" sz="1600" dirty="0">
                <a:solidFill>
                  <a:schemeClr val="tx1">
                    <a:lumMod val="75000"/>
                  </a:schemeClr>
                </a:solidFill>
                <a:latin typeface="標楷體" panose="03000509000000000000" pitchFamily="65" charset="-120"/>
                <a:ea typeface="標楷體" panose="03000509000000000000" pitchFamily="65" charset="-120"/>
                <a:cs typeface="+mn-ea"/>
                <a:sym typeface="+mn-lt"/>
              </a:rPr>
              <a:t>3</a:t>
            </a:r>
            <a:r>
              <a:rPr lang="zh-TW" altLang="en-US" sz="1600" dirty="0">
                <a:solidFill>
                  <a:schemeClr val="tx1">
                    <a:lumMod val="75000"/>
                  </a:schemeClr>
                </a:solidFill>
                <a:latin typeface="標楷體" panose="03000509000000000000" pitchFamily="65" charset="-120"/>
                <a:ea typeface="標楷體" panose="03000509000000000000" pitchFamily="65" charset="-120"/>
                <a:cs typeface="+mn-ea"/>
                <a:sym typeface="+mn-lt"/>
              </a:rPr>
              <a:t>）有實習年限者，已完成實習，成績及格 。</a:t>
            </a:r>
          </a:p>
        </p:txBody>
      </p:sp>
      <p:pic>
        <p:nvPicPr>
          <p:cNvPr id="5" name="圖形 4" descr="羽毛筆 以實心填滿">
            <a:extLst>
              <a:ext uri="{FF2B5EF4-FFF2-40B4-BE49-F238E27FC236}">
                <a16:creationId xmlns:a16="http://schemas.microsoft.com/office/drawing/2014/main" id="{4BE88232-EF7D-5119-6FE3-540D0476020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7762" y="828268"/>
            <a:ext cx="371844" cy="371844"/>
          </a:xfrm>
          <a:prstGeom prst="rect">
            <a:avLst/>
          </a:prstGeom>
        </p:spPr>
      </p:pic>
    </p:spTree>
    <p:extLst>
      <p:ext uri="{BB962C8B-B14F-4D97-AF65-F5344CB8AC3E}">
        <p14:creationId xmlns:p14="http://schemas.microsoft.com/office/powerpoint/2010/main" val="582978286"/>
      </p:ext>
    </p:extLst>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1477" y="110161"/>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(2/3)</a:t>
            </a:r>
          </a:p>
        </p:txBody>
      </p:sp>
      <p:grpSp>
        <p:nvGrpSpPr>
          <p:cNvPr id="60" name="组合 51">
            <a:extLst>
              <a:ext uri="{FF2B5EF4-FFF2-40B4-BE49-F238E27FC236}">
                <a16:creationId xmlns:a16="http://schemas.microsoft.com/office/drawing/2014/main" id="{79A0287F-5DCE-4DFA-A94D-8BF59065EA78}"/>
              </a:ext>
            </a:extLst>
          </p:cNvPr>
          <p:cNvGrpSpPr/>
          <p:nvPr/>
        </p:nvGrpSpPr>
        <p:grpSpPr>
          <a:xfrm>
            <a:off x="3839328" y="2835016"/>
            <a:ext cx="310185" cy="287845"/>
            <a:chOff x="6661150" y="233363"/>
            <a:chExt cx="320675" cy="300038"/>
          </a:xfrm>
          <a:solidFill>
            <a:schemeClr val="bg1"/>
          </a:solidFill>
        </p:grpSpPr>
        <p:sp>
          <p:nvSpPr>
            <p:cNvPr id="79" name="Freeform 153">
              <a:extLst>
                <a:ext uri="{FF2B5EF4-FFF2-40B4-BE49-F238E27FC236}">
                  <a16:creationId xmlns:a16="http://schemas.microsoft.com/office/drawing/2014/main" id="{F9087322-E765-42D3-A0E5-63A17884149E}"/>
                </a:ext>
              </a:extLst>
            </p:cNvPr>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0" name="Freeform 154">
              <a:extLst>
                <a:ext uri="{FF2B5EF4-FFF2-40B4-BE49-F238E27FC236}">
                  <a16:creationId xmlns:a16="http://schemas.microsoft.com/office/drawing/2014/main" id="{1DEC20B0-C125-42B5-9354-BD5C7EE6D946}"/>
                </a:ext>
              </a:extLst>
            </p:cNvPr>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1" name="Freeform 155">
              <a:extLst>
                <a:ext uri="{FF2B5EF4-FFF2-40B4-BE49-F238E27FC236}">
                  <a16:creationId xmlns:a16="http://schemas.microsoft.com/office/drawing/2014/main" id="{6CF95A21-6664-4034-AAC1-0F367A61D0A1}"/>
                </a:ext>
              </a:extLst>
            </p:cNvPr>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2" name="Rectangle 156">
              <a:extLst>
                <a:ext uri="{FF2B5EF4-FFF2-40B4-BE49-F238E27FC236}">
                  <a16:creationId xmlns:a16="http://schemas.microsoft.com/office/drawing/2014/main" id="{F4BDAF27-65AB-48D4-A56F-95F138C56CBC}"/>
                </a:ext>
              </a:extLst>
            </p:cNvPr>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grpSp>
      <p:grpSp>
        <p:nvGrpSpPr>
          <p:cNvPr id="3" name="群組 2">
            <a:extLst>
              <a:ext uri="{FF2B5EF4-FFF2-40B4-BE49-F238E27FC236}">
                <a16:creationId xmlns:a16="http://schemas.microsoft.com/office/drawing/2014/main" id="{AE530972-4514-4B47-B5BF-6EBA925ACDF4}"/>
              </a:ext>
            </a:extLst>
          </p:cNvPr>
          <p:cNvGrpSpPr/>
          <p:nvPr/>
        </p:nvGrpSpPr>
        <p:grpSpPr>
          <a:xfrm>
            <a:off x="104896" y="904512"/>
            <a:ext cx="8708611" cy="3744048"/>
            <a:chOff x="211271" y="1559896"/>
            <a:chExt cx="8708611" cy="3744048"/>
          </a:xfrm>
        </p:grpSpPr>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292560" y="1559896"/>
              <a:ext cx="503653" cy="49952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1"/>
                  </a:solidFill>
                  <a:latin typeface="微軟正黑體" panose="020B0604030504040204" pitchFamily="34" charset="-120"/>
                  <a:ea typeface="微軟正黑體" panose="020B0604030504040204" pitchFamily="34" charset="-120"/>
                  <a:cs typeface="+mn-ea"/>
                  <a:sym typeface="+mn-lt"/>
                </a:rPr>
                <a:t>1</a:t>
              </a: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903910" y="1626578"/>
              <a:ext cx="1722404" cy="4331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zh-TW" sz="1600" b="1" dirty="0">
                  <a:latin typeface="微軟正黑體" panose="020B0604030504040204" pitchFamily="34" charset="-120"/>
                  <a:ea typeface="微軟正黑體" panose="020B0604030504040204" pitchFamily="34" charset="-120"/>
                </a:rPr>
                <a:t>學期修課學分數</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211271" y="2224679"/>
              <a:ext cx="2629001" cy="2607509"/>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校內學則或相關教務章則於符合學習進程的前提下，適當放寬學士班每學期最高學分數等規定，以利學生彈性選修課程</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學期間超修之學分不予收取學分費</a:t>
              </a:r>
              <a:endParaRPr lang="en-US" altLang="zh-CN"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p:txBody>
        </p:sp>
        <p:sp>
          <p:nvSpPr>
            <p:cNvPr id="49" name="Oval 79">
              <a:extLst>
                <a:ext uri="{FF2B5EF4-FFF2-40B4-BE49-F238E27FC236}">
                  <a16:creationId xmlns:a16="http://schemas.microsoft.com/office/drawing/2014/main" id="{42B14461-4DAF-4361-91FC-4A93C69F3827}"/>
                </a:ext>
              </a:extLst>
            </p:cNvPr>
            <p:cNvSpPr>
              <a:spLocks noChangeAspect="1"/>
            </p:cNvSpPr>
            <p:nvPr/>
          </p:nvSpPr>
          <p:spPr>
            <a:xfrm>
              <a:off x="3181084" y="1559896"/>
              <a:ext cx="503653" cy="499522"/>
            </a:xfrm>
            <a:prstGeom prst="ellipse">
              <a:avLst/>
            </a:prstGeom>
            <a:solidFill>
              <a:schemeClr val="bg1"/>
            </a:solidFill>
            <a:ln w="38100">
              <a:solidFill>
                <a:srgbClr val="81BB59"/>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rgbClr val="81BB59"/>
                  </a:solidFill>
                  <a:latin typeface="微軟正黑體" panose="020B0604030504040204" pitchFamily="34" charset="-120"/>
                  <a:ea typeface="微軟正黑體" panose="020B0604030504040204" pitchFamily="34" charset="-120"/>
                  <a:cs typeface="+mn-ea"/>
                  <a:sym typeface="+mn-lt"/>
                </a:rPr>
                <a:t>2</a:t>
              </a:r>
              <a:endParaRPr lang="en-US" sz="2000" dirty="0">
                <a:solidFill>
                  <a:srgbClr val="81BB59"/>
                </a:solidFill>
                <a:latin typeface="微軟正黑體" panose="020B0604030504040204" pitchFamily="34" charset="-120"/>
                <a:ea typeface="微軟正黑體" panose="020B0604030504040204" pitchFamily="34" charset="-120"/>
                <a:cs typeface="+mn-ea"/>
                <a:sym typeface="+mn-lt"/>
              </a:endParaRPr>
            </a:p>
          </p:txBody>
        </p:sp>
        <p:sp>
          <p:nvSpPr>
            <p:cNvPr id="89" name="Rounded Rectangle 91">
              <a:extLst>
                <a:ext uri="{FF2B5EF4-FFF2-40B4-BE49-F238E27FC236}">
                  <a16:creationId xmlns:a16="http://schemas.microsoft.com/office/drawing/2014/main" id="{D675E00C-5E49-4C22-8A1F-F500A2CA3500}"/>
                </a:ext>
              </a:extLst>
            </p:cNvPr>
            <p:cNvSpPr/>
            <p:nvPr/>
          </p:nvSpPr>
          <p:spPr>
            <a:xfrm rot="10800000" flipV="1">
              <a:off x="3817172" y="1626224"/>
              <a:ext cx="1722405" cy="433193"/>
            </a:xfrm>
            <a:prstGeom prst="roundRect">
              <a:avLst/>
            </a:prstGeom>
            <a:solidFill>
              <a:srgbClr val="81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暑期修課</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110" name="Rectangle 29">
              <a:extLst>
                <a:ext uri="{FF2B5EF4-FFF2-40B4-BE49-F238E27FC236}">
                  <a16:creationId xmlns:a16="http://schemas.microsoft.com/office/drawing/2014/main" id="{608CAC7A-6880-4B55-8450-09D0165ED464}"/>
                </a:ext>
              </a:extLst>
            </p:cNvPr>
            <p:cNvSpPr/>
            <p:nvPr/>
          </p:nvSpPr>
          <p:spPr>
            <a:xfrm>
              <a:off x="3213468" y="2234770"/>
              <a:ext cx="2836052" cy="3069174"/>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學校依原定之暑期課表開課</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放寬暑期開課申請條件</a:t>
              </a:r>
              <a:endParaRPr lang="en-US" altLang="zh-TW"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endParaRP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課程選課人數不足，仍由學校協助開課，學分費差額由本部補助。</a:t>
              </a:r>
            </a:p>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學校得媒合學生進行暑期跨校選課，或跨校合作共同開設暑修課程</a:t>
              </a:r>
            </a:p>
          </p:txBody>
        </p:sp>
        <p:sp>
          <p:nvSpPr>
            <p:cNvPr id="50" name="Oval 80">
              <a:extLst>
                <a:ext uri="{FF2B5EF4-FFF2-40B4-BE49-F238E27FC236}">
                  <a16:creationId xmlns:a16="http://schemas.microsoft.com/office/drawing/2014/main" id="{A0685137-5F3D-4A6A-94E2-4436331F5986}"/>
                </a:ext>
              </a:extLst>
            </p:cNvPr>
            <p:cNvSpPr>
              <a:spLocks noChangeAspect="1"/>
            </p:cNvSpPr>
            <p:nvPr/>
          </p:nvSpPr>
          <p:spPr>
            <a:xfrm>
              <a:off x="6170889" y="1563036"/>
              <a:ext cx="503653" cy="49952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2"/>
                  </a:solidFill>
                  <a:latin typeface="微軟正黑體" panose="020B0604030504040204" pitchFamily="34" charset="-120"/>
                  <a:ea typeface="微軟正黑體" panose="020B0604030504040204" pitchFamily="34" charset="-120"/>
                  <a:cs typeface="+mn-ea"/>
                  <a:sym typeface="+mn-lt"/>
                </a:rPr>
                <a:t>3</a:t>
              </a:r>
              <a:endParaRPr lang="en-US" sz="2000" dirty="0">
                <a:solidFill>
                  <a:schemeClr val="accent2"/>
                </a:solidFill>
                <a:latin typeface="微軟正黑體" panose="020B0604030504040204" pitchFamily="34" charset="-120"/>
                <a:ea typeface="微軟正黑體" panose="020B0604030504040204" pitchFamily="34" charset="-120"/>
                <a:cs typeface="+mn-ea"/>
                <a:sym typeface="+mn-lt"/>
              </a:endParaRPr>
            </a:p>
          </p:txBody>
        </p:sp>
        <p:sp>
          <p:nvSpPr>
            <p:cNvPr id="87" name="Rounded Rectangle 99">
              <a:extLst>
                <a:ext uri="{FF2B5EF4-FFF2-40B4-BE49-F238E27FC236}">
                  <a16:creationId xmlns:a16="http://schemas.microsoft.com/office/drawing/2014/main" id="{D2D55303-CE65-49A3-80C7-D026F546A285}"/>
                </a:ext>
              </a:extLst>
            </p:cNvPr>
            <p:cNvSpPr/>
            <p:nvPr/>
          </p:nvSpPr>
          <p:spPr>
            <a:xfrm rot="10800000" flipV="1">
              <a:off x="6810095" y="1626225"/>
              <a:ext cx="1722408" cy="433193"/>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跨校選課</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111" name="Rectangle 29">
              <a:extLst>
                <a:ext uri="{FF2B5EF4-FFF2-40B4-BE49-F238E27FC236}">
                  <a16:creationId xmlns:a16="http://schemas.microsoft.com/office/drawing/2014/main" id="{D559A90F-9AFC-46ED-A5B6-9FBC4C00C254}"/>
                </a:ext>
              </a:extLst>
            </p:cNvPr>
            <p:cNvSpPr/>
            <p:nvPr/>
          </p:nvSpPr>
          <p:spPr>
            <a:xfrm>
              <a:off x="6422716" y="2202632"/>
              <a:ext cx="2497166" cy="2838341"/>
            </a:xfrm>
            <a:prstGeom prst="rect">
              <a:avLst/>
            </a:prstGeom>
          </p:spPr>
          <p:txBody>
            <a:bodyPr wrap="square">
              <a:spAutoFit/>
            </a:bodyPr>
            <a:lstStyle/>
            <a:p>
              <a:pPr algn="just">
                <a:lnSpc>
                  <a:spcPts val="2400"/>
                </a:lnSpc>
                <a:spcAft>
                  <a:spcPts val="0"/>
                </a:spcAft>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有服役義務學生如遇課程衝堂或其他不可抗力因素而無法選課時，學校應放寬現行各校規定「學士班須校內當學期或暑修未開設課程始得跨校選課」之限制，並放寬校際選課學分數上限。</a:t>
              </a:r>
            </a:p>
          </p:txBody>
        </p:sp>
      </p:grpSp>
    </p:spTree>
    <p:extLst>
      <p:ext uri="{BB962C8B-B14F-4D97-AF65-F5344CB8AC3E}">
        <p14:creationId xmlns:p14="http://schemas.microsoft.com/office/powerpoint/2010/main" val="1665088757"/>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64750"/>
            <a:ext cx="892135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三、彈性修業措施規劃方向</a:t>
            </a:r>
            <a:r>
              <a:rPr lang="en-US" altLang="zh-TW" sz="2800" b="1" dirty="0">
                <a:latin typeface="微軟正黑體" panose="020B0604030504040204" pitchFamily="34" charset="-120"/>
                <a:ea typeface="微軟正黑體" panose="020B0604030504040204" pitchFamily="34" charset="-120"/>
              </a:rPr>
              <a:t>(3/3)</a:t>
            </a:r>
            <a:endParaRPr lang="zh-TW" altLang="zh-TW" sz="2000" b="1" dirty="0">
              <a:latin typeface="微軟正黑體" panose="020B0604030504040204" pitchFamily="34" charset="-120"/>
              <a:ea typeface="微軟正黑體" panose="020B0604030504040204" pitchFamily="34" charset="-120"/>
              <a:cs typeface="+mn-cs"/>
            </a:endParaRPr>
          </a:p>
        </p:txBody>
      </p:sp>
      <p:grpSp>
        <p:nvGrpSpPr>
          <p:cNvPr id="60" name="组合 51">
            <a:extLst>
              <a:ext uri="{FF2B5EF4-FFF2-40B4-BE49-F238E27FC236}">
                <a16:creationId xmlns:a16="http://schemas.microsoft.com/office/drawing/2014/main" id="{79A0287F-5DCE-4DFA-A94D-8BF59065EA78}"/>
              </a:ext>
            </a:extLst>
          </p:cNvPr>
          <p:cNvGrpSpPr/>
          <p:nvPr/>
        </p:nvGrpSpPr>
        <p:grpSpPr>
          <a:xfrm>
            <a:off x="3839328" y="2835016"/>
            <a:ext cx="310185" cy="287845"/>
            <a:chOff x="6661150" y="233363"/>
            <a:chExt cx="320675" cy="300038"/>
          </a:xfrm>
          <a:solidFill>
            <a:schemeClr val="bg1"/>
          </a:solidFill>
        </p:grpSpPr>
        <p:sp>
          <p:nvSpPr>
            <p:cNvPr id="79" name="Freeform 153">
              <a:extLst>
                <a:ext uri="{FF2B5EF4-FFF2-40B4-BE49-F238E27FC236}">
                  <a16:creationId xmlns:a16="http://schemas.microsoft.com/office/drawing/2014/main" id="{F9087322-E765-42D3-A0E5-63A17884149E}"/>
                </a:ext>
              </a:extLst>
            </p:cNvPr>
            <p:cNvSpPr>
              <a:spLocks/>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0" name="Freeform 154">
              <a:extLst>
                <a:ext uri="{FF2B5EF4-FFF2-40B4-BE49-F238E27FC236}">
                  <a16:creationId xmlns:a16="http://schemas.microsoft.com/office/drawing/2014/main" id="{1DEC20B0-C125-42B5-9354-BD5C7EE6D946}"/>
                </a:ext>
              </a:extLst>
            </p:cNvPr>
            <p:cNvSpPr>
              <a:spLocks/>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1" name="Freeform 155">
              <a:extLst>
                <a:ext uri="{FF2B5EF4-FFF2-40B4-BE49-F238E27FC236}">
                  <a16:creationId xmlns:a16="http://schemas.microsoft.com/office/drawing/2014/main" id="{6CF95A21-6664-4034-AAC1-0F367A61D0A1}"/>
                </a:ext>
              </a:extLst>
            </p:cNvPr>
            <p:cNvSpPr>
              <a:spLocks/>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sp>
          <p:nvSpPr>
            <p:cNvPr id="82" name="Rectangle 156">
              <a:extLst>
                <a:ext uri="{FF2B5EF4-FFF2-40B4-BE49-F238E27FC236}">
                  <a16:creationId xmlns:a16="http://schemas.microsoft.com/office/drawing/2014/main" id="{F4BDAF27-65AB-48D4-A56F-95F138C56CBC}"/>
                </a:ext>
              </a:extLst>
            </p:cNvPr>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dirty="0">
                <a:latin typeface="微软雅黑" panose="020B0503020204020204" pitchFamily="34" charset="-122"/>
                <a:ea typeface="微软雅黑" panose="020B0503020204020204" pitchFamily="34" charset="-122"/>
                <a:cs typeface="+mn-ea"/>
                <a:sym typeface="+mn-lt"/>
              </a:endParaRPr>
            </a:p>
          </p:txBody>
        </p:sp>
      </p:grpSp>
      <p:grpSp>
        <p:nvGrpSpPr>
          <p:cNvPr id="2" name="群組 1">
            <a:extLst>
              <a:ext uri="{FF2B5EF4-FFF2-40B4-BE49-F238E27FC236}">
                <a16:creationId xmlns:a16="http://schemas.microsoft.com/office/drawing/2014/main" id="{CD1813EE-B7A4-44E6-8435-0F555B046D4F}"/>
              </a:ext>
            </a:extLst>
          </p:cNvPr>
          <p:cNvGrpSpPr/>
          <p:nvPr/>
        </p:nvGrpSpPr>
        <p:grpSpPr>
          <a:xfrm>
            <a:off x="171859" y="1011686"/>
            <a:ext cx="8785488" cy="3017397"/>
            <a:chOff x="201760" y="1484604"/>
            <a:chExt cx="8785488" cy="3017397"/>
          </a:xfrm>
        </p:grpSpPr>
        <p:sp>
          <p:nvSpPr>
            <p:cNvPr id="48" name="Oval 78">
              <a:extLst>
                <a:ext uri="{FF2B5EF4-FFF2-40B4-BE49-F238E27FC236}">
                  <a16:creationId xmlns:a16="http://schemas.microsoft.com/office/drawing/2014/main" id="{073191FC-9A5B-490B-8AE1-956630ADD166}"/>
                </a:ext>
              </a:extLst>
            </p:cNvPr>
            <p:cNvSpPr>
              <a:spLocks noChangeAspect="1"/>
            </p:cNvSpPr>
            <p:nvPr/>
          </p:nvSpPr>
          <p:spPr>
            <a:xfrm>
              <a:off x="201760" y="1487108"/>
              <a:ext cx="503653" cy="499522"/>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1"/>
                  </a:solidFill>
                  <a:latin typeface="微軟正黑體" panose="020B0604030504040204" pitchFamily="34" charset="-120"/>
                  <a:ea typeface="微軟正黑體" panose="020B0604030504040204" pitchFamily="34" charset="-120"/>
                  <a:cs typeface="+mn-ea"/>
                  <a:sym typeface="+mn-lt"/>
                </a:rPr>
                <a:t>4</a:t>
              </a:r>
            </a:p>
          </p:txBody>
        </p:sp>
        <p:sp>
          <p:nvSpPr>
            <p:cNvPr id="91" name="Rounded Rectangle 32">
              <a:extLst>
                <a:ext uri="{FF2B5EF4-FFF2-40B4-BE49-F238E27FC236}">
                  <a16:creationId xmlns:a16="http://schemas.microsoft.com/office/drawing/2014/main" id="{8CDDBBE6-8CA6-436A-B73D-D3CC3C2DEB02}"/>
                </a:ext>
              </a:extLst>
            </p:cNvPr>
            <p:cNvSpPr/>
            <p:nvPr/>
          </p:nvSpPr>
          <p:spPr>
            <a:xfrm rot="10800000" flipV="1">
              <a:off x="779974" y="1517768"/>
              <a:ext cx="1966243" cy="4331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修業年限</a:t>
              </a:r>
              <a:endParaRPr lang="en-US" sz="16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63" name="Rectangle 29">
              <a:extLst>
                <a:ext uri="{FF2B5EF4-FFF2-40B4-BE49-F238E27FC236}">
                  <a16:creationId xmlns:a16="http://schemas.microsoft.com/office/drawing/2014/main" id="{D05CBBC5-0A7E-4ECC-AA30-4156333F2505}"/>
                </a:ext>
              </a:extLst>
            </p:cNvPr>
            <p:cNvSpPr/>
            <p:nvPr/>
          </p:nvSpPr>
          <p:spPr>
            <a:xfrm>
              <a:off x="216554" y="2255232"/>
              <a:ext cx="2544457" cy="1607235"/>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學生辦理休學入伍服役後，休學期間不計入原有休學年限，休學期間亦不納入修業年限計算</a:t>
              </a:r>
              <a:r>
                <a:rPr lang="zh-TW" altLang="en-US" sz="16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a:t>
              </a:r>
            </a:p>
          </p:txBody>
        </p:sp>
        <p:sp>
          <p:nvSpPr>
            <p:cNvPr id="49" name="Oval 79">
              <a:extLst>
                <a:ext uri="{FF2B5EF4-FFF2-40B4-BE49-F238E27FC236}">
                  <a16:creationId xmlns:a16="http://schemas.microsoft.com/office/drawing/2014/main" id="{42B14461-4DAF-4361-91FC-4A93C69F3827}"/>
                </a:ext>
              </a:extLst>
            </p:cNvPr>
            <p:cNvSpPr>
              <a:spLocks noChangeAspect="1"/>
            </p:cNvSpPr>
            <p:nvPr/>
          </p:nvSpPr>
          <p:spPr>
            <a:xfrm>
              <a:off x="3312043" y="1484604"/>
              <a:ext cx="503653" cy="499522"/>
            </a:xfrm>
            <a:prstGeom prst="ellipse">
              <a:avLst/>
            </a:prstGeom>
            <a:solidFill>
              <a:schemeClr val="bg1"/>
            </a:solidFill>
            <a:ln w="38100">
              <a:solidFill>
                <a:srgbClr val="81BB59"/>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rgbClr val="81BB59"/>
                  </a:solidFill>
                  <a:latin typeface="微軟正黑體" panose="020B0604030504040204" pitchFamily="34" charset="-120"/>
                  <a:ea typeface="微軟正黑體" panose="020B0604030504040204" pitchFamily="34" charset="-120"/>
                  <a:cs typeface="+mn-ea"/>
                  <a:sym typeface="+mn-lt"/>
                </a:rPr>
                <a:t>5</a:t>
              </a:r>
              <a:endParaRPr lang="en-US" sz="2000" dirty="0">
                <a:solidFill>
                  <a:srgbClr val="81BB59"/>
                </a:solidFill>
                <a:latin typeface="微軟正黑體" panose="020B0604030504040204" pitchFamily="34" charset="-120"/>
                <a:ea typeface="微軟正黑體" panose="020B0604030504040204" pitchFamily="34" charset="-120"/>
                <a:cs typeface="+mn-ea"/>
                <a:sym typeface="+mn-lt"/>
              </a:endParaRPr>
            </a:p>
          </p:txBody>
        </p:sp>
        <p:sp>
          <p:nvSpPr>
            <p:cNvPr id="89" name="Rounded Rectangle 91">
              <a:extLst>
                <a:ext uri="{FF2B5EF4-FFF2-40B4-BE49-F238E27FC236}">
                  <a16:creationId xmlns:a16="http://schemas.microsoft.com/office/drawing/2014/main" id="{D675E00C-5E49-4C22-8A1F-F500A2CA3500}"/>
                </a:ext>
              </a:extLst>
            </p:cNvPr>
            <p:cNvSpPr/>
            <p:nvPr/>
          </p:nvSpPr>
          <p:spPr>
            <a:xfrm rot="10800000" flipV="1">
              <a:off x="3893933" y="1487108"/>
              <a:ext cx="1894593" cy="433193"/>
            </a:xfrm>
            <a:prstGeom prst="roundRect">
              <a:avLst/>
            </a:prstGeom>
            <a:solidFill>
              <a:srgbClr val="81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學習銜接與輔導</a:t>
              </a:r>
            </a:p>
          </p:txBody>
        </p:sp>
        <p:sp>
          <p:nvSpPr>
            <p:cNvPr id="110" name="Rectangle 29">
              <a:extLst>
                <a:ext uri="{FF2B5EF4-FFF2-40B4-BE49-F238E27FC236}">
                  <a16:creationId xmlns:a16="http://schemas.microsoft.com/office/drawing/2014/main" id="{608CAC7A-6880-4B55-8450-09D0165ED464}"/>
                </a:ext>
              </a:extLst>
            </p:cNvPr>
            <p:cNvSpPr/>
            <p:nvPr/>
          </p:nvSpPr>
          <p:spPr>
            <a:xfrm>
              <a:off x="3216604" y="2255232"/>
              <a:ext cx="2776343" cy="2246769"/>
            </a:xfrm>
            <a:prstGeom prst="rect">
              <a:avLst/>
            </a:prstGeom>
          </p:spPr>
          <p:txBody>
            <a:bodyPr wrap="square">
              <a:spAutoFit/>
            </a:bodyPr>
            <a:lstStyle/>
            <a:p>
              <a:pPr marL="171450" indent="-171450" algn="just">
                <a:lnSpc>
                  <a:spcPts val="2400"/>
                </a:lnSpc>
                <a:spcBef>
                  <a:spcPts val="600"/>
                </a:spcBef>
                <a:spcAft>
                  <a:spcPts val="0"/>
                </a:spcAft>
                <a:buFont typeface="Arial" panose="020B0604020202020204" pitchFamily="34" charset="0"/>
                <a:buChar char="•"/>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學校應規劃有服役義務學生休學後復學的銜接方式，針對學生入伍服役後復學（包括若發生中途驗退或停役情形），提供選課輔導、課程銜接及學習輔導等協助。</a:t>
              </a:r>
            </a:p>
          </p:txBody>
        </p:sp>
        <p:sp>
          <p:nvSpPr>
            <p:cNvPr id="50" name="Oval 80">
              <a:extLst>
                <a:ext uri="{FF2B5EF4-FFF2-40B4-BE49-F238E27FC236}">
                  <a16:creationId xmlns:a16="http://schemas.microsoft.com/office/drawing/2014/main" id="{A0685137-5F3D-4A6A-94E2-4436331F5986}"/>
                </a:ext>
              </a:extLst>
            </p:cNvPr>
            <p:cNvSpPr>
              <a:spLocks noChangeAspect="1"/>
            </p:cNvSpPr>
            <p:nvPr/>
          </p:nvSpPr>
          <p:spPr>
            <a:xfrm>
              <a:off x="6344004" y="1484604"/>
              <a:ext cx="503653" cy="499522"/>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2000" b="1" dirty="0">
                  <a:solidFill>
                    <a:schemeClr val="accent2"/>
                  </a:solidFill>
                  <a:latin typeface="微軟正黑體" panose="020B0604030504040204" pitchFamily="34" charset="-120"/>
                  <a:ea typeface="微軟正黑體" panose="020B0604030504040204" pitchFamily="34" charset="-120"/>
                  <a:cs typeface="+mn-ea"/>
                  <a:sym typeface="+mn-lt"/>
                </a:rPr>
                <a:t>6</a:t>
              </a:r>
              <a:endParaRPr lang="en-US" sz="2000" dirty="0">
                <a:solidFill>
                  <a:schemeClr val="accent2"/>
                </a:solidFill>
                <a:latin typeface="微軟正黑體" panose="020B0604030504040204" pitchFamily="34" charset="-120"/>
                <a:ea typeface="微軟正黑體" panose="020B0604030504040204" pitchFamily="34" charset="-120"/>
                <a:cs typeface="+mn-ea"/>
                <a:sym typeface="+mn-lt"/>
              </a:endParaRPr>
            </a:p>
          </p:txBody>
        </p:sp>
        <p:sp>
          <p:nvSpPr>
            <p:cNvPr id="87" name="Rounded Rectangle 99">
              <a:extLst>
                <a:ext uri="{FF2B5EF4-FFF2-40B4-BE49-F238E27FC236}">
                  <a16:creationId xmlns:a16="http://schemas.microsoft.com/office/drawing/2014/main" id="{D2D55303-CE65-49A3-80C7-D026F546A285}"/>
                </a:ext>
              </a:extLst>
            </p:cNvPr>
            <p:cNvSpPr/>
            <p:nvPr/>
          </p:nvSpPr>
          <p:spPr>
            <a:xfrm rot="10800000" flipV="1">
              <a:off x="6926068" y="1485792"/>
              <a:ext cx="1895137" cy="433193"/>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rtl="1"/>
              <a:r>
                <a:rPr lang="zh-TW" altLang="en-US" sz="1600" b="1" dirty="0">
                  <a:solidFill>
                    <a:schemeClr val="bg1"/>
                  </a:solidFill>
                  <a:latin typeface="微軟正黑體" panose="020B0604030504040204" pitchFamily="34" charset="-120"/>
                  <a:ea typeface="微軟正黑體" panose="020B0604030504040204" pitchFamily="34" charset="-120"/>
                  <a:cs typeface="+mn-ea"/>
                  <a:sym typeface="+mn-lt"/>
                </a:rPr>
                <a:t>役男專案申請服役</a:t>
              </a:r>
            </a:p>
          </p:txBody>
        </p:sp>
        <p:sp>
          <p:nvSpPr>
            <p:cNvPr id="111" name="Rectangle 29">
              <a:extLst>
                <a:ext uri="{FF2B5EF4-FFF2-40B4-BE49-F238E27FC236}">
                  <a16:creationId xmlns:a16="http://schemas.microsoft.com/office/drawing/2014/main" id="{D559A90F-9AFC-46ED-A5B6-9FBC4C00C254}"/>
                </a:ext>
              </a:extLst>
            </p:cNvPr>
            <p:cNvSpPr/>
            <p:nvPr/>
          </p:nvSpPr>
          <p:spPr>
            <a:xfrm>
              <a:off x="6515906" y="2235839"/>
              <a:ext cx="2471342" cy="1915011"/>
            </a:xfrm>
            <a:prstGeom prst="rect">
              <a:avLst/>
            </a:prstGeom>
          </p:spPr>
          <p:txBody>
            <a:bodyPr wrap="square">
              <a:spAutoFit/>
            </a:bodyPr>
            <a:lstStyle/>
            <a:p>
              <a:pPr algn="just">
                <a:lnSpc>
                  <a:spcPts val="2400"/>
                </a:lnSpc>
                <a:spcBef>
                  <a:spcPts val="600"/>
                </a:spcBef>
                <a:spcAft>
                  <a:spcPts val="0"/>
                </a:spcAft>
              </a:pPr>
              <a:r>
                <a:rPr lang="zh-TW" altLang="en-US" sz="18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請協助有服役義務學生配合兵役徵集單位的申請程序（徵兵檢查、體位判定、軍種抽籤等作業）開立預定休學證明文件，以利入營。</a:t>
              </a:r>
            </a:p>
          </p:txBody>
        </p:sp>
      </p:grpSp>
      <p:sp>
        <p:nvSpPr>
          <p:cNvPr id="3" name="文字方塊 2">
            <a:extLst>
              <a:ext uri="{FF2B5EF4-FFF2-40B4-BE49-F238E27FC236}">
                <a16:creationId xmlns:a16="http://schemas.microsoft.com/office/drawing/2014/main" id="{9C330A2B-D5E8-CB81-44F4-A5FD23CA0C43}"/>
              </a:ext>
            </a:extLst>
          </p:cNvPr>
          <p:cNvSpPr txBox="1"/>
          <p:nvPr/>
        </p:nvSpPr>
        <p:spPr>
          <a:xfrm>
            <a:off x="6486005" y="4263169"/>
            <a:ext cx="2471342" cy="715581"/>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註：內政部役政署將提供預定休學證明文件格式，本部將公告於高教司網站資料下載區</a:t>
            </a:r>
          </a:p>
        </p:txBody>
      </p:sp>
    </p:spTree>
    <p:extLst>
      <p:ext uri="{BB962C8B-B14F-4D97-AF65-F5344CB8AC3E}">
        <p14:creationId xmlns:p14="http://schemas.microsoft.com/office/powerpoint/2010/main" val="3476742916"/>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群組 12">
            <a:extLst>
              <a:ext uri="{FF2B5EF4-FFF2-40B4-BE49-F238E27FC236}">
                <a16:creationId xmlns:a16="http://schemas.microsoft.com/office/drawing/2014/main" id="{246718E3-742B-3050-AF1C-B7FC272E8F17}"/>
              </a:ext>
            </a:extLst>
          </p:cNvPr>
          <p:cNvGrpSpPr>
            <a:grpSpLocks noChangeAspect="1"/>
          </p:cNvGrpSpPr>
          <p:nvPr/>
        </p:nvGrpSpPr>
        <p:grpSpPr>
          <a:xfrm>
            <a:off x="7367062" y="3051063"/>
            <a:ext cx="1332388" cy="1332386"/>
            <a:chOff x="1201832" y="3590401"/>
            <a:chExt cx="1080002" cy="1080000"/>
          </a:xfrm>
        </p:grpSpPr>
        <p:grpSp>
          <p:nvGrpSpPr>
            <p:cNvPr id="14" name="群組 13">
              <a:extLst>
                <a:ext uri="{FF2B5EF4-FFF2-40B4-BE49-F238E27FC236}">
                  <a16:creationId xmlns:a16="http://schemas.microsoft.com/office/drawing/2014/main" id="{5A8A456F-4D6B-2F32-F8AF-B2AEA4366C52}"/>
                </a:ext>
              </a:extLst>
            </p:cNvPr>
            <p:cNvGrpSpPr>
              <a:grpSpLocks noChangeAspect="1"/>
            </p:cNvGrpSpPr>
            <p:nvPr/>
          </p:nvGrpSpPr>
          <p:grpSpPr>
            <a:xfrm>
              <a:off x="1201834" y="3590401"/>
              <a:ext cx="1080000" cy="1080000"/>
              <a:chOff x="1083120" y="3537881"/>
              <a:chExt cx="1053453" cy="1053453"/>
            </a:xfrm>
          </p:grpSpPr>
          <p:sp>
            <p:nvSpPr>
              <p:cNvPr id="16" name="椭圆 6">
                <a:extLst>
                  <a:ext uri="{FF2B5EF4-FFF2-40B4-BE49-F238E27FC236}">
                    <a16:creationId xmlns:a16="http://schemas.microsoft.com/office/drawing/2014/main" id="{FB153A85-883D-3BE7-34D7-3AB645633F00}"/>
                  </a:ext>
                </a:extLst>
              </p:cNvPr>
              <p:cNvSpPr>
                <a:spLocks noChangeAspect="1"/>
              </p:cNvSpPr>
              <p:nvPr/>
            </p:nvSpPr>
            <p:spPr>
              <a:xfrm>
                <a:off x="1083120" y="3537881"/>
                <a:ext cx="1053453" cy="1053453"/>
              </a:xfrm>
              <a:prstGeom prst="ellipse">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7" name="椭圆 6">
                <a:extLst>
                  <a:ext uri="{FF2B5EF4-FFF2-40B4-BE49-F238E27FC236}">
                    <a16:creationId xmlns:a16="http://schemas.microsoft.com/office/drawing/2014/main" id="{29C7DA5C-B40A-863D-A3D2-0CE1CAFD89C4}"/>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15" name="矩形 14">
              <a:extLst>
                <a:ext uri="{FF2B5EF4-FFF2-40B4-BE49-F238E27FC236}">
                  <a16:creationId xmlns:a16="http://schemas.microsoft.com/office/drawing/2014/main" id="{288D7CAF-8C59-5130-7850-1DB6E9E74AF3}"/>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四、提供對學校及學生的支持措施</a:t>
            </a:r>
          </a:p>
        </p:txBody>
      </p:sp>
      <p:sp>
        <p:nvSpPr>
          <p:cNvPr id="68" name="Rectangle 29">
            <a:extLst>
              <a:ext uri="{FF2B5EF4-FFF2-40B4-BE49-F238E27FC236}">
                <a16:creationId xmlns:a16="http://schemas.microsoft.com/office/drawing/2014/main" id="{7E033AA0-E035-4528-B7B0-F7D4AD24CC42}"/>
              </a:ext>
            </a:extLst>
          </p:cNvPr>
          <p:cNvSpPr/>
          <p:nvPr/>
        </p:nvSpPr>
        <p:spPr>
          <a:xfrm>
            <a:off x="1047229" y="1629817"/>
            <a:ext cx="6703855" cy="2400657"/>
          </a:xfrm>
          <a:prstGeom prst="rect">
            <a:avLst/>
          </a:prstGeom>
        </p:spPr>
        <p:txBody>
          <a:bodyPr wrap="square">
            <a:spAutoFit/>
          </a:bodyPr>
          <a:lstStyle/>
          <a:p>
            <a:pPr marL="457200" indent="-457200">
              <a:spcBef>
                <a:spcPts val="600"/>
              </a:spcBef>
              <a:buFont typeface="+mj-lt"/>
              <a:buAutoNum type="arabicParenR"/>
            </a:pPr>
            <a:r>
              <a:rPr lang="zh-TW" altLang="zh-TW" sz="2000" b="1" dirty="0">
                <a:latin typeface="微軟正黑體" panose="020B0604030504040204" pitchFamily="34" charset="-120"/>
                <a:ea typeface="微軟正黑體" panose="020B0604030504040204" pitchFamily="34" charset="-120"/>
              </a:rPr>
              <a:t>提供經費補助：</a:t>
            </a:r>
            <a:r>
              <a:rPr lang="zh-TW" altLang="en-US" sz="2000" dirty="0">
                <a:latin typeface="微軟正黑體" panose="020B0604030504040204" pitchFamily="34" charset="-120"/>
                <a:ea typeface="微軟正黑體" panose="020B0604030504040204" pitchFamily="34" charset="-120"/>
              </a:rPr>
              <a:t>教學與輔導成本（每一專案服役學生國立大學</a:t>
            </a:r>
            <a:r>
              <a:rPr lang="en-US" altLang="zh-TW" sz="2000" dirty="0">
                <a:latin typeface="微軟正黑體" panose="020B0604030504040204" pitchFamily="34" charset="-120"/>
                <a:ea typeface="微軟正黑體" panose="020B0604030504040204" pitchFamily="34" charset="-120"/>
              </a:rPr>
              <a:t>6</a:t>
            </a:r>
            <a:r>
              <a:rPr lang="zh-TW" altLang="en-US" sz="2000" dirty="0">
                <a:latin typeface="微軟正黑體" panose="020B0604030504040204" pitchFamily="34" charset="-120"/>
                <a:ea typeface="微軟正黑體" panose="020B0604030504040204" pitchFamily="34" charset="-120"/>
              </a:rPr>
              <a:t>萬元、私立大學</a:t>
            </a:r>
            <a:r>
              <a:rPr lang="en-US" altLang="zh-TW" sz="2000" dirty="0">
                <a:latin typeface="微軟正黑體" panose="020B0604030504040204" pitchFamily="34" charset="-120"/>
                <a:ea typeface="微軟正黑體" panose="020B0604030504040204" pitchFamily="34" charset="-120"/>
              </a:rPr>
              <a:t>12</a:t>
            </a:r>
            <a:r>
              <a:rPr lang="zh-TW" altLang="en-US" sz="2000" dirty="0">
                <a:latin typeface="微軟正黑體" panose="020B0604030504040204" pitchFamily="34" charset="-120"/>
                <a:ea typeface="微軟正黑體" panose="020B0604030504040204" pitchFamily="34" charset="-120"/>
              </a:rPr>
              <a:t>萬元）；暑修課因選課人數不足之學分費差額。</a:t>
            </a:r>
            <a:endParaRPr lang="en-US" altLang="zh-TW" sz="2000" dirty="0">
              <a:latin typeface="微軟正黑體" panose="020B0604030504040204" pitchFamily="34" charset="-120"/>
              <a:ea typeface="微軟正黑體" panose="020B0604030504040204" pitchFamily="34" charset="-120"/>
            </a:endParaRPr>
          </a:p>
          <a:p>
            <a:pPr marL="457200" indent="-457200">
              <a:spcBef>
                <a:spcPts val="6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諮詢團隊輔導：</a:t>
            </a:r>
            <a:r>
              <a:rPr lang="zh-TW" altLang="en-US" sz="2000" dirty="0">
                <a:latin typeface="微軟正黑體" panose="020B0604030504040204" pitchFamily="34" charset="-120"/>
                <a:ea typeface="微軟正黑體" panose="020B0604030504040204" pitchFamily="34" charset="-120"/>
              </a:rPr>
              <a:t>協助輔導於</a:t>
            </a:r>
            <a:r>
              <a:rPr lang="en-US" altLang="zh-TW" sz="2000" dirty="0">
                <a:latin typeface="微軟正黑體" panose="020B0604030504040204" pitchFamily="34" charset="-120"/>
                <a:ea typeface="微軟正黑體" panose="020B0604030504040204" pitchFamily="34" charset="-120"/>
              </a:rPr>
              <a:t>112</a:t>
            </a:r>
            <a:r>
              <a:rPr lang="zh-TW" altLang="en-US" sz="2000" dirty="0">
                <a:latin typeface="微軟正黑體" panose="020B0604030504040204" pitchFamily="34" charset="-120"/>
                <a:ea typeface="微軟正黑體" panose="020B0604030504040204" pitchFamily="34" charset="-120"/>
              </a:rPr>
              <a:t>學年度開學前完成彈性修業措施。</a:t>
            </a:r>
            <a:endParaRPr lang="en-US" altLang="zh-TW" sz="2000" dirty="0">
              <a:latin typeface="微軟正黑體" panose="020B0604030504040204" pitchFamily="34" charset="-120"/>
              <a:ea typeface="微軟正黑體" panose="020B0604030504040204" pitchFamily="34" charset="-120"/>
            </a:endParaRPr>
          </a:p>
          <a:p>
            <a:pPr marL="457200" indent="-457200">
              <a:spcBef>
                <a:spcPts val="6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掌握申請個案：</a:t>
            </a:r>
            <a:r>
              <a:rPr lang="zh-TW" altLang="en-US" sz="2000" dirty="0">
                <a:latin typeface="微軟正黑體" panose="020B0604030504040204" pitchFamily="34" charset="-120"/>
                <a:ea typeface="微軟正黑體" panose="020B0604030504040204" pitchFamily="34" charset="-120"/>
              </a:rPr>
              <a:t>由學校即時填報系統，再由本部諮詢團隊逐校協助確認輔導是否到位。</a:t>
            </a:r>
            <a:endParaRPr lang="zh-TW" altLang="zh-TW" sz="2000" dirty="0">
              <a:latin typeface="微軟正黑體" panose="020B0604030504040204" pitchFamily="34" charset="-120"/>
              <a:ea typeface="微軟正黑體" panose="020B0604030504040204" pitchFamily="34" charset="-120"/>
            </a:endParaRPr>
          </a:p>
        </p:txBody>
      </p:sp>
      <p:sp>
        <p:nvSpPr>
          <p:cNvPr id="69" name="Rectangle 30">
            <a:extLst>
              <a:ext uri="{FF2B5EF4-FFF2-40B4-BE49-F238E27FC236}">
                <a16:creationId xmlns:a16="http://schemas.microsoft.com/office/drawing/2014/main" id="{BCA08F56-654E-4341-A1AD-F8C835B2DA4E}"/>
              </a:ext>
            </a:extLst>
          </p:cNvPr>
          <p:cNvSpPr/>
          <p:nvPr/>
        </p:nvSpPr>
        <p:spPr>
          <a:xfrm>
            <a:off x="1047229" y="760052"/>
            <a:ext cx="3211135" cy="4001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marL="457200" indent="-457200" algn="ctr">
              <a:buFont typeface="+mj-lt"/>
              <a:buAutoNum type="arabicPeriod"/>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本部對學校的支持措施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p:sp>
        <p:nvSpPr>
          <p:cNvPr id="2" name="文字方塊 1">
            <a:extLst>
              <a:ext uri="{FF2B5EF4-FFF2-40B4-BE49-F238E27FC236}">
                <a16:creationId xmlns:a16="http://schemas.microsoft.com/office/drawing/2014/main" id="{8D03C92B-0BE5-5DFB-F93B-5E656BDD52A6}"/>
              </a:ext>
            </a:extLst>
          </p:cNvPr>
          <p:cNvSpPr txBox="1"/>
          <p:nvPr/>
        </p:nvSpPr>
        <p:spPr>
          <a:xfrm>
            <a:off x="1047229" y="4584985"/>
            <a:ext cx="6191157" cy="30008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註：諮詢團隊名單及線上填報網址將另行公告於高教司網站資料下載區</a:t>
            </a:r>
          </a:p>
        </p:txBody>
      </p:sp>
      <p:sp>
        <p:nvSpPr>
          <p:cNvPr id="18" name="矩形 17">
            <a:extLst>
              <a:ext uri="{FF2B5EF4-FFF2-40B4-BE49-F238E27FC236}">
                <a16:creationId xmlns:a16="http://schemas.microsoft.com/office/drawing/2014/main" id="{234242BA-A343-77CF-7C83-4E3F23153470}"/>
              </a:ext>
            </a:extLst>
          </p:cNvPr>
          <p:cNvSpPr/>
          <p:nvPr/>
        </p:nvSpPr>
        <p:spPr>
          <a:xfrm>
            <a:off x="2109811" y="4172575"/>
            <a:ext cx="5923445" cy="210873"/>
          </a:xfrm>
          <a:prstGeom prst="rect">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9" name="矩形 18">
            <a:extLst>
              <a:ext uri="{FF2B5EF4-FFF2-40B4-BE49-F238E27FC236}">
                <a16:creationId xmlns:a16="http://schemas.microsoft.com/office/drawing/2014/main" id="{BEBB7DAF-7548-7C4A-9A95-43C1B2307020}"/>
              </a:ext>
            </a:extLst>
          </p:cNvPr>
          <p:cNvSpPr/>
          <p:nvPr/>
        </p:nvSpPr>
        <p:spPr>
          <a:xfrm rot="5400000">
            <a:off x="7116961" y="2345173"/>
            <a:ext cx="1631648" cy="200940"/>
          </a:xfrm>
          <a:prstGeom prst="rect">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1" name="椭圆 6">
            <a:extLst>
              <a:ext uri="{FF2B5EF4-FFF2-40B4-BE49-F238E27FC236}">
                <a16:creationId xmlns:a16="http://schemas.microsoft.com/office/drawing/2014/main" id="{BEA08318-B87D-4265-B4AC-A6DD1E2177C4}"/>
              </a:ext>
            </a:extLst>
          </p:cNvPr>
          <p:cNvSpPr>
            <a:spLocks noChangeAspect="1"/>
          </p:cNvSpPr>
          <p:nvPr/>
        </p:nvSpPr>
        <p:spPr>
          <a:xfrm flipH="1">
            <a:off x="7673256" y="3371122"/>
            <a:ext cx="720000" cy="720000"/>
          </a:xfrm>
          <a:prstGeom prst="ellipse">
            <a:avLst/>
          </a:prstGeom>
          <a:solidFill>
            <a:srgbClr val="4472C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pic>
        <p:nvPicPr>
          <p:cNvPr id="12" name="圖形 11" descr="張開手 以實心填滿">
            <a:extLst>
              <a:ext uri="{FF2B5EF4-FFF2-40B4-BE49-F238E27FC236}">
                <a16:creationId xmlns:a16="http://schemas.microsoft.com/office/drawing/2014/main" id="{92A3373C-D775-05B7-A938-8DBB517C6C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57573" y="3394653"/>
            <a:ext cx="720000" cy="720000"/>
          </a:xfrm>
          <a:prstGeom prst="rect">
            <a:avLst/>
          </a:prstGeom>
        </p:spPr>
      </p:pic>
    </p:spTree>
    <p:extLst>
      <p:ext uri="{BB962C8B-B14F-4D97-AF65-F5344CB8AC3E}">
        <p14:creationId xmlns:p14="http://schemas.microsoft.com/office/powerpoint/2010/main" val="3920785798"/>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群組 27">
            <a:extLst>
              <a:ext uri="{FF2B5EF4-FFF2-40B4-BE49-F238E27FC236}">
                <a16:creationId xmlns:a16="http://schemas.microsoft.com/office/drawing/2014/main" id="{C3211B45-77A5-6F13-D665-D3CCFF7461E0}"/>
              </a:ext>
            </a:extLst>
          </p:cNvPr>
          <p:cNvGrpSpPr/>
          <p:nvPr/>
        </p:nvGrpSpPr>
        <p:grpSpPr>
          <a:xfrm flipH="1">
            <a:off x="491766" y="1495365"/>
            <a:ext cx="6568988" cy="3274286"/>
            <a:chOff x="1464268" y="807122"/>
            <a:chExt cx="6568988" cy="3274286"/>
          </a:xfrm>
        </p:grpSpPr>
        <p:grpSp>
          <p:nvGrpSpPr>
            <p:cNvPr id="13" name="群組 12">
              <a:extLst>
                <a:ext uri="{FF2B5EF4-FFF2-40B4-BE49-F238E27FC236}">
                  <a16:creationId xmlns:a16="http://schemas.microsoft.com/office/drawing/2014/main" id="{582A9D30-220F-A9F2-2C0B-C93531EE55DA}"/>
                </a:ext>
              </a:extLst>
            </p:cNvPr>
            <p:cNvGrpSpPr>
              <a:grpSpLocks noChangeAspect="1"/>
            </p:cNvGrpSpPr>
            <p:nvPr/>
          </p:nvGrpSpPr>
          <p:grpSpPr>
            <a:xfrm>
              <a:off x="6700868" y="2749022"/>
              <a:ext cx="1332388" cy="1332386"/>
              <a:chOff x="1201832" y="3590401"/>
              <a:chExt cx="1080002" cy="1080000"/>
            </a:xfrm>
          </p:grpSpPr>
          <p:grpSp>
            <p:nvGrpSpPr>
              <p:cNvPr id="14" name="群組 13">
                <a:extLst>
                  <a:ext uri="{FF2B5EF4-FFF2-40B4-BE49-F238E27FC236}">
                    <a16:creationId xmlns:a16="http://schemas.microsoft.com/office/drawing/2014/main" id="{DA203821-A130-71E8-7BDB-7FCD24D98D94}"/>
                  </a:ext>
                </a:extLst>
              </p:cNvPr>
              <p:cNvGrpSpPr>
                <a:grpSpLocks noChangeAspect="1"/>
              </p:cNvGrpSpPr>
              <p:nvPr/>
            </p:nvGrpSpPr>
            <p:grpSpPr>
              <a:xfrm>
                <a:off x="1201834" y="3590401"/>
                <a:ext cx="1080000" cy="1080000"/>
                <a:chOff x="1083120" y="3537881"/>
                <a:chExt cx="1053453" cy="1053453"/>
              </a:xfrm>
            </p:grpSpPr>
            <p:sp>
              <p:nvSpPr>
                <p:cNvPr id="16" name="椭圆 6">
                  <a:extLst>
                    <a:ext uri="{FF2B5EF4-FFF2-40B4-BE49-F238E27FC236}">
                      <a16:creationId xmlns:a16="http://schemas.microsoft.com/office/drawing/2014/main" id="{EB5F8916-B030-DBC9-7858-708DD0B4C8C5}"/>
                    </a:ext>
                  </a:extLst>
                </p:cNvPr>
                <p:cNvSpPr>
                  <a:spLocks noChangeAspect="1"/>
                </p:cNvSpPr>
                <p:nvPr/>
              </p:nvSpPr>
              <p:spPr>
                <a:xfrm>
                  <a:off x="1083120" y="3537881"/>
                  <a:ext cx="1053453" cy="1053453"/>
                </a:xfrm>
                <a:prstGeom prst="ellipse">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7" name="椭圆 6">
                  <a:extLst>
                    <a:ext uri="{FF2B5EF4-FFF2-40B4-BE49-F238E27FC236}">
                      <a16:creationId xmlns:a16="http://schemas.microsoft.com/office/drawing/2014/main" id="{0E9709EA-7AFB-1263-B44C-77FAF3B14017}"/>
                    </a:ext>
                  </a:extLst>
                </p:cNvPr>
                <p:cNvSpPr>
                  <a:spLocks noChangeAspect="1"/>
                </p:cNvSpPr>
                <p:nvPr/>
              </p:nvSpPr>
              <p:spPr>
                <a:xfrm>
                  <a:off x="1249846" y="3704607"/>
                  <a:ext cx="720000" cy="720000"/>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sp>
            <p:nvSpPr>
              <p:cNvPr id="15" name="矩形 14">
                <a:extLst>
                  <a:ext uri="{FF2B5EF4-FFF2-40B4-BE49-F238E27FC236}">
                    <a16:creationId xmlns:a16="http://schemas.microsoft.com/office/drawing/2014/main" id="{708B7BC1-D3D7-7D64-680E-602B01E27B51}"/>
                  </a:ext>
                </a:extLst>
              </p:cNvPr>
              <p:cNvSpPr>
                <a:spLocks noChangeAspect="1"/>
              </p:cNvSpPr>
              <p:nvPr/>
            </p:nvSpPr>
            <p:spPr>
              <a:xfrm>
                <a:off x="1201832" y="3590401"/>
                <a:ext cx="540000" cy="1080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8" name="任意多边形: 形状 10">
              <a:extLst>
                <a:ext uri="{FF2B5EF4-FFF2-40B4-BE49-F238E27FC236}">
                  <a16:creationId xmlns:a16="http://schemas.microsoft.com/office/drawing/2014/main" id="{3E143C50-0BA4-3297-41B8-0E4E32B733F5}"/>
                </a:ext>
              </a:extLst>
            </p:cNvPr>
            <p:cNvSpPr>
              <a:spLocks noChangeAspect="1"/>
            </p:cNvSpPr>
            <p:nvPr/>
          </p:nvSpPr>
          <p:spPr bwMode="auto">
            <a:xfrm>
              <a:off x="3586314" y="1896470"/>
              <a:ext cx="454534" cy="425986"/>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19" name="矩形 18">
              <a:extLst>
                <a:ext uri="{FF2B5EF4-FFF2-40B4-BE49-F238E27FC236}">
                  <a16:creationId xmlns:a16="http://schemas.microsoft.com/office/drawing/2014/main" id="{A86A2AEC-C0F7-F9D0-AA10-E95B83519ACE}"/>
                </a:ext>
              </a:extLst>
            </p:cNvPr>
            <p:cNvSpPr/>
            <p:nvPr/>
          </p:nvSpPr>
          <p:spPr>
            <a:xfrm>
              <a:off x="1464268" y="3870534"/>
              <a:ext cx="5902794" cy="210874"/>
            </a:xfrm>
            <a:prstGeom prst="rect">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1" name="椭圆 6">
              <a:extLst>
                <a:ext uri="{FF2B5EF4-FFF2-40B4-BE49-F238E27FC236}">
                  <a16:creationId xmlns:a16="http://schemas.microsoft.com/office/drawing/2014/main" id="{7584F28F-6C0F-477F-EE6F-AFBA092B67AE}"/>
                </a:ext>
              </a:extLst>
            </p:cNvPr>
            <p:cNvSpPr>
              <a:spLocks noChangeAspect="1"/>
            </p:cNvSpPr>
            <p:nvPr/>
          </p:nvSpPr>
          <p:spPr>
            <a:xfrm>
              <a:off x="7007061" y="3055214"/>
              <a:ext cx="720000" cy="720000"/>
            </a:xfrm>
            <a:prstGeom prst="ellipse">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sp>
          <p:nvSpPr>
            <p:cNvPr id="23" name="矩形 22">
              <a:extLst>
                <a:ext uri="{FF2B5EF4-FFF2-40B4-BE49-F238E27FC236}">
                  <a16:creationId xmlns:a16="http://schemas.microsoft.com/office/drawing/2014/main" id="{D00FD2C9-A873-BC90-38E6-2365B44DBBA9}"/>
                </a:ext>
              </a:extLst>
            </p:cNvPr>
            <p:cNvSpPr/>
            <p:nvPr/>
          </p:nvSpPr>
          <p:spPr>
            <a:xfrm rot="5400000">
              <a:off x="6190438" y="1782803"/>
              <a:ext cx="2152304" cy="200941"/>
            </a:xfrm>
            <a:prstGeom prst="rect">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latin typeface="微软雅黑" panose="020B0503020204020204" pitchFamily="34" charset="-122"/>
                <a:ea typeface="微软雅黑" panose="020B0503020204020204" pitchFamily="34" charset="-122"/>
                <a:cs typeface="+mn-ea"/>
                <a:sym typeface="+mn-lt"/>
              </a:endParaRPr>
            </a:p>
          </p:txBody>
        </p:sp>
      </p:grpSp>
      <p:grpSp>
        <p:nvGrpSpPr>
          <p:cNvPr id="24" name="PA_淘宝店chenying0907 26">
            <a:extLst>
              <a:ext uri="{FF2B5EF4-FFF2-40B4-BE49-F238E27FC236}">
                <a16:creationId xmlns:a16="http://schemas.microsoft.com/office/drawing/2014/main" id="{AB48AF61-5ACD-0D45-B2F3-A1836EB36D7F}"/>
              </a:ext>
            </a:extLst>
          </p:cNvPr>
          <p:cNvGrpSpPr/>
          <p:nvPr>
            <p:custDataLst>
              <p:tags r:id="rId1"/>
            </p:custDataLst>
          </p:nvPr>
        </p:nvGrpSpPr>
        <p:grpSpPr>
          <a:xfrm>
            <a:off x="-1477" y="0"/>
            <a:ext cx="620750" cy="791858"/>
            <a:chOff x="0" y="-21236"/>
            <a:chExt cx="3311527" cy="4224338"/>
          </a:xfrm>
        </p:grpSpPr>
        <p:sp>
          <p:nvSpPr>
            <p:cNvPr id="25" name="淘宝店chenying0907 37">
              <a:extLst>
                <a:ext uri="{FF2B5EF4-FFF2-40B4-BE49-F238E27FC236}">
                  <a16:creationId xmlns:a16="http://schemas.microsoft.com/office/drawing/2014/main" id="{8F5A0951-DB75-1A49-8A58-26F6EC5B0E32}"/>
                </a:ext>
              </a:extLst>
            </p:cNvPr>
            <p:cNvSpPr>
              <a:spLocks/>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a:extLst>
                <a:ext uri="{FF2B5EF4-FFF2-40B4-BE49-F238E27FC236}">
                  <a16:creationId xmlns:a16="http://schemas.microsoft.com/office/drawing/2014/main" id="{2047FA71-C4A4-BB45-9812-06D7EB4C0DF3}"/>
                </a:ext>
              </a:extLst>
            </p:cNvPr>
            <p:cNvSpPr>
              <a:spLocks/>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a:extLst>
                <a:ext uri="{FF2B5EF4-FFF2-40B4-BE49-F238E27FC236}">
                  <a16:creationId xmlns:a16="http://schemas.microsoft.com/office/drawing/2014/main" id="{101C7CA2-35AF-9448-89AE-D405B60CEC00}"/>
                </a:ext>
              </a:extLst>
            </p:cNvPr>
            <p:cNvSpPr>
              <a:spLocks/>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8" name="標題 1"/>
          <p:cNvSpPr>
            <a:spLocks noGrp="1"/>
          </p:cNvSpPr>
          <p:nvPr>
            <p:ph type="title"/>
          </p:nvPr>
        </p:nvSpPr>
        <p:spPr>
          <a:xfrm>
            <a:off x="70241" y="102457"/>
            <a:ext cx="8889609" cy="595223"/>
          </a:xfrm>
        </p:spPr>
        <p:txBody>
          <a:bodyPr>
            <a:noAutofit/>
          </a:bodyPr>
          <a:lstStyle/>
          <a:p>
            <a:pPr>
              <a:lnSpc>
                <a:spcPts val="3000"/>
              </a:lnSpc>
            </a:pPr>
            <a:r>
              <a:rPr lang="zh-TW" altLang="en-US" sz="2800" b="1" dirty="0">
                <a:latin typeface="微軟正黑體" panose="020B0604030504040204" pitchFamily="34" charset="-120"/>
                <a:ea typeface="微軟正黑體" panose="020B0604030504040204" pitchFamily="34" charset="-120"/>
              </a:rPr>
              <a:t>四、提供對學校及學生的支持性措施</a:t>
            </a:r>
          </a:p>
        </p:txBody>
      </p:sp>
      <p:sp>
        <p:nvSpPr>
          <p:cNvPr id="70" name="Rectangle 29">
            <a:extLst>
              <a:ext uri="{FF2B5EF4-FFF2-40B4-BE49-F238E27FC236}">
                <a16:creationId xmlns:a16="http://schemas.microsoft.com/office/drawing/2014/main" id="{45078860-4E34-4432-8B8F-99DC73E24D8D}"/>
              </a:ext>
            </a:extLst>
          </p:cNvPr>
          <p:cNvSpPr/>
          <p:nvPr/>
        </p:nvSpPr>
        <p:spPr>
          <a:xfrm>
            <a:off x="1477314" y="1450798"/>
            <a:ext cx="6881984" cy="3170099"/>
          </a:xfrm>
          <a:prstGeom prst="rect">
            <a:avLst/>
          </a:prstGeom>
        </p:spPr>
        <p:txBody>
          <a:bodyPr wrap="square">
            <a:spAutoFit/>
          </a:bodyPr>
          <a:lstStyle/>
          <a:p>
            <a:pPr marL="457200" indent="-457200" algn="just">
              <a:spcBef>
                <a:spcPts val="1200"/>
              </a:spcBef>
              <a:buFont typeface="+mj-lt"/>
              <a:buAutoNum type="arabicParenR"/>
            </a:pPr>
            <a:r>
              <a:rPr lang="zh-TW" altLang="zh-TW" sz="2000" b="1" dirty="0">
                <a:latin typeface="微軟正黑體" panose="020B0604030504040204" pitchFamily="34" charset="-120"/>
                <a:ea typeface="微軟正黑體" panose="020B0604030504040204" pitchFamily="34" charset="-120"/>
              </a:rPr>
              <a:t>課程選修彈性：</a:t>
            </a:r>
            <a:r>
              <a:rPr lang="zh-TW" altLang="zh-TW" sz="2000" dirty="0">
                <a:latin typeface="微軟正黑體" panose="020B0604030504040204" pitchFamily="34" charset="-120"/>
                <a:ea typeface="微軟正黑體" panose="020B0604030504040204" pitchFamily="34" charset="-120"/>
              </a:rPr>
              <a:t>適度調整必修、專門課程及通識課程的開課規劃，</a:t>
            </a:r>
            <a:r>
              <a:rPr lang="zh-TW" altLang="en-US" sz="2000" dirty="0">
                <a:latin typeface="微軟正黑體" panose="020B0604030504040204" pitchFamily="34" charset="-120"/>
                <a:ea typeface="微軟正黑體" panose="020B0604030504040204" pitchFamily="34" charset="-120"/>
              </a:rPr>
              <a:t>視需要安排通識課程於暑期開課，俾利就學役男於學期間進行專業選修，並放寬學士班暑期開課及跨校選課申請規範。</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12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考照與實習輔導：</a:t>
            </a:r>
            <a:r>
              <a:rPr lang="zh-TW" altLang="en-US" sz="2000" dirty="0">
                <a:latin typeface="微軟正黑體" panose="020B0604030504040204" pitchFamily="34" charset="-120"/>
                <a:ea typeface="微軟正黑體" panose="020B0604030504040204" pitchFamily="34" charset="-120"/>
              </a:rPr>
              <a:t>提醒申請專案服役學生，注意修業期限及課程學分是否能符合實習、考照或就業資格條件。</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1200"/>
              </a:spcBef>
              <a:buFont typeface="+mj-lt"/>
              <a:buAutoNum type="arabicParenR"/>
            </a:pPr>
            <a:r>
              <a:rPr lang="zh-TW" altLang="en-US" sz="2000" b="1" dirty="0">
                <a:latin typeface="微軟正黑體" panose="020B0604030504040204" pitchFamily="34" charset="-120"/>
                <a:ea typeface="微軟正黑體" panose="020B0604030504040204" pitchFamily="34" charset="-120"/>
              </a:rPr>
              <a:t>服役後復學輔導：</a:t>
            </a:r>
            <a:r>
              <a:rPr lang="zh-TW" altLang="en-US" sz="2000" dirty="0">
                <a:latin typeface="微軟正黑體" panose="020B0604030504040204" pitchFamily="34" charset="-120"/>
                <a:ea typeface="微軟正黑體" panose="020B0604030504040204" pitchFamily="34" charset="-120"/>
              </a:rPr>
              <a:t>協助學生服役（含中途驗退或停役）後進行選課輔導，並提供</a:t>
            </a:r>
            <a:r>
              <a:rPr lang="zh-TW" altLang="en-US" sz="2000" dirty="0">
                <a:solidFill>
                  <a:schemeClr val="tx1">
                    <a:lumMod val="75000"/>
                  </a:schemeClr>
                </a:solidFill>
                <a:latin typeface="微軟正黑體" panose="020B0604030504040204" pitchFamily="34" charset="-120"/>
                <a:ea typeface="微軟正黑體" panose="020B0604030504040204" pitchFamily="34" charset="-120"/>
                <a:cs typeface="+mn-ea"/>
                <a:sym typeface="+mn-lt"/>
              </a:rPr>
              <a:t>有服役義務學生</a:t>
            </a:r>
            <a:r>
              <a:rPr lang="zh-TW" altLang="en-US" sz="2000" dirty="0">
                <a:latin typeface="微軟正黑體" panose="020B0604030504040204" pitchFamily="34" charset="-120"/>
                <a:ea typeface="微軟正黑體" panose="020B0604030504040204" pitchFamily="34" charset="-120"/>
              </a:rPr>
              <a:t>課程銜接及學習輔導</a:t>
            </a:r>
            <a:endParaRPr lang="en-US" altLang="zh-TW" sz="2000" dirty="0">
              <a:latin typeface="微軟正黑體" panose="020B0604030504040204" pitchFamily="34" charset="-120"/>
              <a:ea typeface="微軟正黑體" panose="020B0604030504040204" pitchFamily="34" charset="-120"/>
            </a:endParaRPr>
          </a:p>
        </p:txBody>
      </p:sp>
      <p:sp>
        <p:nvSpPr>
          <p:cNvPr id="71" name="Rectangle 30">
            <a:extLst>
              <a:ext uri="{FF2B5EF4-FFF2-40B4-BE49-F238E27FC236}">
                <a16:creationId xmlns:a16="http://schemas.microsoft.com/office/drawing/2014/main" id="{913F728A-D32B-45B3-B80E-C43CB23840D7}"/>
              </a:ext>
            </a:extLst>
          </p:cNvPr>
          <p:cNvSpPr/>
          <p:nvPr/>
        </p:nvSpPr>
        <p:spPr>
          <a:xfrm>
            <a:off x="1088784" y="742154"/>
            <a:ext cx="3226605" cy="40011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457200" indent="-457200" algn="ctr">
              <a:buFont typeface="+mj-lt"/>
              <a:buAutoNum type="arabicPeriod" startAt="2"/>
            </a:pPr>
            <a:r>
              <a:rPr lang="zh-TW" altLang="en-US" sz="2000" b="1" dirty="0">
                <a:solidFill>
                  <a:schemeClr val="bg1"/>
                </a:solidFill>
                <a:latin typeface="微軟正黑體" panose="020B0604030504040204" pitchFamily="34" charset="-120"/>
                <a:ea typeface="微軟正黑體" panose="020B0604030504040204" pitchFamily="34" charset="-120"/>
                <a:cs typeface="+mn-ea"/>
                <a:sym typeface="+mn-lt"/>
              </a:rPr>
              <a:t>學校對學生的支持措施</a:t>
            </a:r>
            <a:endParaRPr lang="en-US" sz="2000" b="1" dirty="0">
              <a:solidFill>
                <a:schemeClr val="bg1"/>
              </a:solidFill>
              <a:latin typeface="微軟正黑體" panose="020B0604030504040204" pitchFamily="34" charset="-120"/>
              <a:ea typeface="微軟正黑體" panose="020B0604030504040204" pitchFamily="34" charset="-120"/>
              <a:cs typeface="+mn-ea"/>
              <a:sym typeface="+mn-lt"/>
            </a:endParaRPr>
          </a:p>
        </p:txBody>
      </p:sp>
      <mc:AlternateContent xmlns:mc="http://schemas.openxmlformats.org/markup-compatibility/2006" xmlns:p14="http://schemas.microsoft.com/office/powerpoint/2010/main">
        <mc:Choice Requires="p14">
          <p:contentPart p14:bwMode="auto" r:id="rId4">
            <p14:nvContentPartPr>
              <p14:cNvPr id="3" name="筆跡 2">
                <a:extLst>
                  <a:ext uri="{FF2B5EF4-FFF2-40B4-BE49-F238E27FC236}">
                    <a16:creationId xmlns:a16="http://schemas.microsoft.com/office/drawing/2014/main" id="{331CA5F6-A933-101D-6C0F-FA37299183A4}"/>
                  </a:ext>
                </a:extLst>
              </p14:cNvPr>
              <p14:cNvContentPartPr/>
              <p14:nvPr/>
            </p14:nvContentPartPr>
            <p14:xfrm>
              <a:off x="1023568" y="3846907"/>
              <a:ext cx="360" cy="360"/>
            </p14:xfrm>
          </p:contentPart>
        </mc:Choice>
        <mc:Fallback xmlns="">
          <p:pic>
            <p:nvPicPr>
              <p:cNvPr id="3" name="筆跡 2">
                <a:extLst>
                  <a:ext uri="{FF2B5EF4-FFF2-40B4-BE49-F238E27FC236}">
                    <a16:creationId xmlns:a16="http://schemas.microsoft.com/office/drawing/2014/main" id="{331CA5F6-A933-101D-6C0F-FA37299183A4}"/>
                  </a:ext>
                </a:extLst>
              </p:cNvPr>
              <p:cNvPicPr/>
              <p:nvPr/>
            </p:nvPicPr>
            <p:blipFill>
              <a:blip r:embed="rId5"/>
              <a:stretch>
                <a:fillRect/>
              </a:stretch>
            </p:blipFill>
            <p:spPr>
              <a:xfrm>
                <a:off x="1014568" y="3837907"/>
                <a:ext cx="18000" cy="18000"/>
              </a:xfrm>
              <a:prstGeom prst="rect">
                <a:avLst/>
              </a:prstGeom>
            </p:spPr>
          </p:pic>
        </mc:Fallback>
      </mc:AlternateContent>
      <p:pic>
        <p:nvPicPr>
          <p:cNvPr id="33" name="圖形 32" descr="校舍 以實心填滿">
            <a:extLst>
              <a:ext uri="{FF2B5EF4-FFF2-40B4-BE49-F238E27FC236}">
                <a16:creationId xmlns:a16="http://schemas.microsoft.com/office/drawing/2014/main" id="{2C72383B-4205-24AA-0552-33DC874D0F6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3965" y="3692611"/>
            <a:ext cx="703996" cy="703996"/>
          </a:xfrm>
          <a:prstGeom prst="rect">
            <a:avLst/>
          </a:prstGeom>
        </p:spPr>
      </p:pic>
    </p:spTree>
    <p:extLst>
      <p:ext uri="{BB962C8B-B14F-4D97-AF65-F5344CB8AC3E}">
        <p14:creationId xmlns:p14="http://schemas.microsoft.com/office/powerpoint/2010/main" val="1652067951"/>
      </p:ext>
    </p:extLst>
  </p:cSld>
  <p:clrMapOvr>
    <a:masterClrMapping/>
  </p:clrMapOvr>
  <p:transition spd="med">
    <p:random/>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2320</TotalTime>
  <Words>2361</Words>
  <Application>Microsoft Office PowerPoint</Application>
  <PresentationFormat>如螢幕大小 (16:9)</PresentationFormat>
  <Paragraphs>147</Paragraphs>
  <Slides>15</Slides>
  <Notes>14</Notes>
  <HiddenSlides>0</HiddenSlides>
  <MMClips>0</MMClips>
  <ScaleCrop>false</ScaleCrop>
  <HeadingPairs>
    <vt:vector size="6" baseType="variant">
      <vt:variant>
        <vt:lpstr>使用字型</vt:lpstr>
      </vt:variant>
      <vt:variant>
        <vt:i4>14</vt:i4>
      </vt:variant>
      <vt:variant>
        <vt:lpstr>佈景主題</vt:lpstr>
      </vt:variant>
      <vt:variant>
        <vt:i4>1</vt:i4>
      </vt:variant>
      <vt:variant>
        <vt:lpstr>投影片標題</vt:lpstr>
      </vt:variant>
      <vt:variant>
        <vt:i4>15</vt:i4>
      </vt:variant>
    </vt:vector>
  </HeadingPairs>
  <TitlesOfParts>
    <vt:vector size="30" baseType="lpstr">
      <vt:lpstr>Baloo 2</vt:lpstr>
      <vt:lpstr>等线</vt:lpstr>
      <vt:lpstr>等线 Light</vt:lpstr>
      <vt:lpstr>맑은 고딕</vt:lpstr>
      <vt:lpstr>微软雅黑</vt:lpstr>
      <vt:lpstr>Noto Sans S Chinese Medium</vt:lpstr>
      <vt:lpstr>微軟正黑體</vt:lpstr>
      <vt:lpstr>微軟正黑體</vt:lpstr>
      <vt:lpstr>新細明體</vt:lpstr>
      <vt:lpstr>標楷體</vt:lpstr>
      <vt:lpstr>Arial</vt:lpstr>
      <vt:lpstr>Calibri</vt:lpstr>
      <vt:lpstr>Calibri Light</vt:lpstr>
      <vt:lpstr>Wingdings</vt:lpstr>
      <vt:lpstr>第一PPT，www.1ppt.com</vt:lpstr>
      <vt:lpstr>PowerPoint 簡報</vt:lpstr>
      <vt:lpstr>PowerPoint 簡報</vt:lpstr>
      <vt:lpstr>一、最大前提</vt:lpstr>
      <vt:lpstr>二、規劃原則</vt:lpstr>
      <vt:lpstr>三、彈性修業措施規劃方向(1/3)</vt:lpstr>
      <vt:lpstr>三、彈性修業措施規劃方向(2/3)</vt:lpstr>
      <vt:lpstr>三、彈性修業措施規劃方向(3/3)</vt:lpstr>
      <vt:lpstr>四、提供對學校及學生的支持措施</vt:lpstr>
      <vt:lpstr>四、提供對學校及學生的支持性措施</vt:lpstr>
      <vt:lpstr>四、提供對學校及學生的支持性措施</vt:lpstr>
      <vt:lpstr>五、常見問答－有關適用對象</vt:lpstr>
      <vt:lpstr>五、常見問答－有關學校辦理事項</vt:lpstr>
      <vt:lpstr>五、常見問答－有關學校辦理事項</vt:lpstr>
      <vt:lpstr>五、常見問答－有關徵集及役期</vt:lpstr>
      <vt:lpstr>PowerPoint 簡報</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橙色淡雅</dc:title>
  <dc:creator>第一PPT</dc:creator>
  <cp:keywords>www.1ppt.com</cp:keywords>
  <dc:description>www.1ppt.com</dc:description>
  <cp:lastModifiedBy>葉雅琦</cp:lastModifiedBy>
  <cp:revision>645</cp:revision>
  <cp:lastPrinted>2023-07-06T09:27:36Z</cp:lastPrinted>
  <dcterms:created xsi:type="dcterms:W3CDTF">2018-09-12T12:44:48Z</dcterms:created>
  <dcterms:modified xsi:type="dcterms:W3CDTF">2023-07-10T02:16:54Z</dcterms:modified>
</cp:coreProperties>
</file>